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sldIdLst>
    <p:sldId id="256" r:id="rId2"/>
    <p:sldId id="313" r:id="rId3"/>
    <p:sldId id="259" r:id="rId4"/>
    <p:sldId id="262" r:id="rId5"/>
    <p:sldId id="273" r:id="rId6"/>
    <p:sldId id="277" r:id="rId7"/>
    <p:sldId id="274" r:id="rId8"/>
    <p:sldId id="278" r:id="rId9"/>
    <p:sldId id="264" r:id="rId10"/>
    <p:sldId id="292" r:id="rId11"/>
    <p:sldId id="265" r:id="rId12"/>
    <p:sldId id="291" r:id="rId13"/>
    <p:sldId id="266" r:id="rId14"/>
    <p:sldId id="296" r:id="rId15"/>
    <p:sldId id="295" r:id="rId16"/>
    <p:sldId id="297" r:id="rId17"/>
    <p:sldId id="298" r:id="rId18"/>
    <p:sldId id="299" r:id="rId19"/>
    <p:sldId id="304" r:id="rId20"/>
    <p:sldId id="300" r:id="rId21"/>
    <p:sldId id="267" r:id="rId22"/>
    <p:sldId id="293" r:id="rId23"/>
    <p:sldId id="294" r:id="rId24"/>
    <p:sldId id="268" r:id="rId25"/>
    <p:sldId id="302" r:id="rId26"/>
    <p:sldId id="305" r:id="rId27"/>
    <p:sldId id="307" r:id="rId28"/>
    <p:sldId id="308" r:id="rId29"/>
    <p:sldId id="309" r:id="rId30"/>
    <p:sldId id="310" r:id="rId31"/>
    <p:sldId id="311" r:id="rId32"/>
    <p:sldId id="312" r:id="rId33"/>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EAE59A-3DB2-4566-96D6-28121C61F709}">
          <p14:sldIdLst>
            <p14:sldId id="256"/>
            <p14:sldId id="313"/>
            <p14:sldId id="259"/>
            <p14:sldId id="262"/>
            <p14:sldId id="273"/>
            <p14:sldId id="277"/>
            <p14:sldId id="274"/>
            <p14:sldId id="278"/>
            <p14:sldId id="264"/>
            <p14:sldId id="292"/>
            <p14:sldId id="265"/>
            <p14:sldId id="291"/>
            <p14:sldId id="266"/>
            <p14:sldId id="296"/>
            <p14:sldId id="295"/>
            <p14:sldId id="297"/>
            <p14:sldId id="298"/>
            <p14:sldId id="299"/>
            <p14:sldId id="304"/>
            <p14:sldId id="300"/>
            <p14:sldId id="267"/>
            <p14:sldId id="293"/>
            <p14:sldId id="294"/>
            <p14:sldId id="268"/>
            <p14:sldId id="302"/>
            <p14:sldId id="305"/>
            <p14:sldId id="307"/>
            <p14:sldId id="308"/>
            <p14:sldId id="309"/>
            <p14:sldId id="310"/>
            <p14:sldId id="311"/>
            <p14:sldId id="312"/>
          </p14:sldIdLst>
        </p14:section>
        <p14:section name="Untitled Section" id="{E26A7AC5-BDB0-49B8-AC45-46CC12F8EEC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6" autoAdjust="0"/>
    <p:restoredTop sz="94660"/>
  </p:normalViewPr>
  <p:slideViewPr>
    <p:cSldViewPr>
      <p:cViewPr varScale="1">
        <p:scale>
          <a:sx n="75" d="100"/>
          <a:sy n="75" d="100"/>
        </p:scale>
        <p:origin x="1088"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1DC559-A78A-4F59-B3E0-AB89EFFB833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D60178F-E730-4AB1-A75C-48263840258C}">
      <dgm:prSet phldrT="[Text]"/>
      <dgm:spPr/>
      <dgm:t>
        <a:bodyPr/>
        <a:lstStyle/>
        <a:p>
          <a:r>
            <a:rPr lang="en-US" dirty="0"/>
            <a:t>Location Sensor </a:t>
          </a:r>
        </a:p>
      </dgm:t>
    </dgm:pt>
    <dgm:pt modelId="{76D559BC-84E7-4869-9725-20A56EEE435F}" type="parTrans" cxnId="{6566F445-7EA2-4DDF-8B29-505AFD682105}">
      <dgm:prSet/>
      <dgm:spPr/>
      <dgm:t>
        <a:bodyPr/>
        <a:lstStyle/>
        <a:p>
          <a:endParaRPr lang="en-US"/>
        </a:p>
      </dgm:t>
    </dgm:pt>
    <dgm:pt modelId="{AFE051F8-40CE-4760-A8F2-741F8A03B4FE}" type="sibTrans" cxnId="{6566F445-7EA2-4DDF-8B29-505AFD682105}">
      <dgm:prSet/>
      <dgm:spPr/>
      <dgm:t>
        <a:bodyPr/>
        <a:lstStyle/>
        <a:p>
          <a:endParaRPr lang="en-US"/>
        </a:p>
      </dgm:t>
    </dgm:pt>
    <dgm:pt modelId="{69A0A478-E4AF-4B77-9831-BE2FB8BE9486}">
      <dgm:prSet phldrT="[Text]"/>
      <dgm:spPr/>
      <dgm:t>
        <a:bodyPr/>
        <a:lstStyle/>
        <a:p>
          <a:r>
            <a:rPr lang="en-US" dirty="0"/>
            <a:t>Camera</a:t>
          </a:r>
        </a:p>
      </dgm:t>
    </dgm:pt>
    <dgm:pt modelId="{CD92ECEB-DE10-43B7-96D0-78AE26D6992D}" type="parTrans" cxnId="{23FA1551-6EE5-4F42-B4E5-1F0D99EE2949}">
      <dgm:prSet/>
      <dgm:spPr/>
      <dgm:t>
        <a:bodyPr/>
        <a:lstStyle/>
        <a:p>
          <a:endParaRPr lang="en-US"/>
        </a:p>
      </dgm:t>
    </dgm:pt>
    <dgm:pt modelId="{5827D3F3-2F0A-435B-9E35-4D7E4EB1A45B}" type="sibTrans" cxnId="{23FA1551-6EE5-4F42-B4E5-1F0D99EE2949}">
      <dgm:prSet/>
      <dgm:spPr/>
      <dgm:t>
        <a:bodyPr/>
        <a:lstStyle/>
        <a:p>
          <a:endParaRPr lang="en-US"/>
        </a:p>
      </dgm:t>
    </dgm:pt>
    <dgm:pt modelId="{305492E5-5335-4BA5-AEC2-BA1403E3E475}">
      <dgm:prSet phldrT="[Text]"/>
      <dgm:spPr/>
      <dgm:t>
        <a:bodyPr/>
        <a:lstStyle/>
        <a:p>
          <a:r>
            <a:rPr lang="en-US" dirty="0"/>
            <a:t>Text to Speech </a:t>
          </a:r>
        </a:p>
      </dgm:t>
    </dgm:pt>
    <dgm:pt modelId="{29C8FDD6-7552-4A51-A3E4-44062FF15D94}" type="parTrans" cxnId="{30F1C964-4A2C-4970-9363-477712E81262}">
      <dgm:prSet/>
      <dgm:spPr/>
      <dgm:t>
        <a:bodyPr/>
        <a:lstStyle/>
        <a:p>
          <a:endParaRPr lang="en-US"/>
        </a:p>
      </dgm:t>
    </dgm:pt>
    <dgm:pt modelId="{53349F7A-9A3A-44DF-82DF-51FC674AC75D}" type="sibTrans" cxnId="{30F1C964-4A2C-4970-9363-477712E81262}">
      <dgm:prSet/>
      <dgm:spPr/>
      <dgm:t>
        <a:bodyPr/>
        <a:lstStyle/>
        <a:p>
          <a:endParaRPr lang="en-US"/>
        </a:p>
      </dgm:t>
    </dgm:pt>
    <dgm:pt modelId="{8884CBA5-C164-42DF-9BD7-0730FAD81B0F}" type="pres">
      <dgm:prSet presAssocID="{AE1DC559-A78A-4F59-B3E0-AB89EFFB8336}" presName="linear" presStyleCnt="0">
        <dgm:presLayoutVars>
          <dgm:dir/>
          <dgm:animLvl val="lvl"/>
          <dgm:resizeHandles val="exact"/>
        </dgm:presLayoutVars>
      </dgm:prSet>
      <dgm:spPr/>
    </dgm:pt>
    <dgm:pt modelId="{D990A72D-7CC0-49B1-9C78-DB2406D639C3}" type="pres">
      <dgm:prSet presAssocID="{BD60178F-E730-4AB1-A75C-48263840258C}" presName="parentLin" presStyleCnt="0"/>
      <dgm:spPr/>
    </dgm:pt>
    <dgm:pt modelId="{EAD3D330-02DF-4CAA-9AF8-FC4437887FAF}" type="pres">
      <dgm:prSet presAssocID="{BD60178F-E730-4AB1-A75C-48263840258C}" presName="parentLeftMargin" presStyleLbl="node1" presStyleIdx="0" presStyleCnt="3"/>
      <dgm:spPr/>
    </dgm:pt>
    <dgm:pt modelId="{35E405E7-0B21-42A7-A793-320C985F1FC3}" type="pres">
      <dgm:prSet presAssocID="{BD60178F-E730-4AB1-A75C-48263840258C}" presName="parentText" presStyleLbl="node1" presStyleIdx="0" presStyleCnt="3">
        <dgm:presLayoutVars>
          <dgm:chMax val="0"/>
          <dgm:bulletEnabled val="1"/>
        </dgm:presLayoutVars>
      </dgm:prSet>
      <dgm:spPr/>
    </dgm:pt>
    <dgm:pt modelId="{8B5C2FF0-0E57-4831-8ED8-CD7952DDB729}" type="pres">
      <dgm:prSet presAssocID="{BD60178F-E730-4AB1-A75C-48263840258C}" presName="negativeSpace" presStyleCnt="0"/>
      <dgm:spPr/>
    </dgm:pt>
    <dgm:pt modelId="{D397239E-BDA7-406A-A0D9-0672497785E0}" type="pres">
      <dgm:prSet presAssocID="{BD60178F-E730-4AB1-A75C-48263840258C}" presName="childText" presStyleLbl="conFgAcc1" presStyleIdx="0" presStyleCnt="3">
        <dgm:presLayoutVars>
          <dgm:bulletEnabled val="1"/>
        </dgm:presLayoutVars>
      </dgm:prSet>
      <dgm:spPr/>
    </dgm:pt>
    <dgm:pt modelId="{039A5347-B1A0-44D9-9C6A-5130EB5E10E7}" type="pres">
      <dgm:prSet presAssocID="{AFE051F8-40CE-4760-A8F2-741F8A03B4FE}" presName="spaceBetweenRectangles" presStyleCnt="0"/>
      <dgm:spPr/>
    </dgm:pt>
    <dgm:pt modelId="{E2EB45DA-3514-4476-8488-7B0CD9092609}" type="pres">
      <dgm:prSet presAssocID="{69A0A478-E4AF-4B77-9831-BE2FB8BE9486}" presName="parentLin" presStyleCnt="0"/>
      <dgm:spPr/>
    </dgm:pt>
    <dgm:pt modelId="{C4F916F1-26F6-4DDF-933A-24E176282616}" type="pres">
      <dgm:prSet presAssocID="{69A0A478-E4AF-4B77-9831-BE2FB8BE9486}" presName="parentLeftMargin" presStyleLbl="node1" presStyleIdx="0" presStyleCnt="3"/>
      <dgm:spPr/>
    </dgm:pt>
    <dgm:pt modelId="{08BA02C1-7217-48FC-95ED-E896DBF1B34A}" type="pres">
      <dgm:prSet presAssocID="{69A0A478-E4AF-4B77-9831-BE2FB8BE9486}" presName="parentText" presStyleLbl="node1" presStyleIdx="1" presStyleCnt="3">
        <dgm:presLayoutVars>
          <dgm:chMax val="0"/>
          <dgm:bulletEnabled val="1"/>
        </dgm:presLayoutVars>
      </dgm:prSet>
      <dgm:spPr/>
    </dgm:pt>
    <dgm:pt modelId="{15C1D3F9-68EE-4C1E-961C-BD62E3258783}" type="pres">
      <dgm:prSet presAssocID="{69A0A478-E4AF-4B77-9831-BE2FB8BE9486}" presName="negativeSpace" presStyleCnt="0"/>
      <dgm:spPr/>
    </dgm:pt>
    <dgm:pt modelId="{D2C9C2D4-EA52-42C5-97F5-8C0F604627CA}" type="pres">
      <dgm:prSet presAssocID="{69A0A478-E4AF-4B77-9831-BE2FB8BE9486}" presName="childText" presStyleLbl="conFgAcc1" presStyleIdx="1" presStyleCnt="3">
        <dgm:presLayoutVars>
          <dgm:bulletEnabled val="1"/>
        </dgm:presLayoutVars>
      </dgm:prSet>
      <dgm:spPr/>
    </dgm:pt>
    <dgm:pt modelId="{3CF084CB-7093-49F3-BCDB-51B246C61E8A}" type="pres">
      <dgm:prSet presAssocID="{5827D3F3-2F0A-435B-9E35-4D7E4EB1A45B}" presName="spaceBetweenRectangles" presStyleCnt="0"/>
      <dgm:spPr/>
    </dgm:pt>
    <dgm:pt modelId="{B6CC066D-BBE7-47A9-9341-7B3466213013}" type="pres">
      <dgm:prSet presAssocID="{305492E5-5335-4BA5-AEC2-BA1403E3E475}" presName="parentLin" presStyleCnt="0"/>
      <dgm:spPr/>
    </dgm:pt>
    <dgm:pt modelId="{E78CC165-6E13-4631-8588-3D9A2B20B508}" type="pres">
      <dgm:prSet presAssocID="{305492E5-5335-4BA5-AEC2-BA1403E3E475}" presName="parentLeftMargin" presStyleLbl="node1" presStyleIdx="1" presStyleCnt="3"/>
      <dgm:spPr/>
    </dgm:pt>
    <dgm:pt modelId="{BCC11C73-66FC-4424-B2E9-BD08FC4AA9F5}" type="pres">
      <dgm:prSet presAssocID="{305492E5-5335-4BA5-AEC2-BA1403E3E475}" presName="parentText" presStyleLbl="node1" presStyleIdx="2" presStyleCnt="3">
        <dgm:presLayoutVars>
          <dgm:chMax val="0"/>
          <dgm:bulletEnabled val="1"/>
        </dgm:presLayoutVars>
      </dgm:prSet>
      <dgm:spPr/>
    </dgm:pt>
    <dgm:pt modelId="{AF06AF54-4683-48C4-9C05-62AFA142FBFA}" type="pres">
      <dgm:prSet presAssocID="{305492E5-5335-4BA5-AEC2-BA1403E3E475}" presName="negativeSpace" presStyleCnt="0"/>
      <dgm:spPr/>
    </dgm:pt>
    <dgm:pt modelId="{7521177D-5856-431A-ADB5-0CEE8DBC6E6C}" type="pres">
      <dgm:prSet presAssocID="{305492E5-5335-4BA5-AEC2-BA1403E3E475}" presName="childText" presStyleLbl="conFgAcc1" presStyleIdx="2" presStyleCnt="3">
        <dgm:presLayoutVars>
          <dgm:bulletEnabled val="1"/>
        </dgm:presLayoutVars>
      </dgm:prSet>
      <dgm:spPr/>
    </dgm:pt>
  </dgm:ptLst>
  <dgm:cxnLst>
    <dgm:cxn modelId="{88A5E301-4C2D-4DDC-9CB4-384807097712}" type="presOf" srcId="{305492E5-5335-4BA5-AEC2-BA1403E3E475}" destId="{BCC11C73-66FC-4424-B2E9-BD08FC4AA9F5}" srcOrd="1" destOrd="0" presId="urn:microsoft.com/office/officeart/2005/8/layout/list1"/>
    <dgm:cxn modelId="{6BB6102C-8958-41F9-9629-B367AE3AA3C4}" type="presOf" srcId="{BD60178F-E730-4AB1-A75C-48263840258C}" destId="{EAD3D330-02DF-4CAA-9AF8-FC4437887FAF}" srcOrd="0" destOrd="0" presId="urn:microsoft.com/office/officeart/2005/8/layout/list1"/>
    <dgm:cxn modelId="{83EFF35E-172F-4C9B-BDCE-DCA802E229E5}" type="presOf" srcId="{69A0A478-E4AF-4B77-9831-BE2FB8BE9486}" destId="{08BA02C1-7217-48FC-95ED-E896DBF1B34A}" srcOrd="1" destOrd="0" presId="urn:microsoft.com/office/officeart/2005/8/layout/list1"/>
    <dgm:cxn modelId="{30F1C964-4A2C-4970-9363-477712E81262}" srcId="{AE1DC559-A78A-4F59-B3E0-AB89EFFB8336}" destId="{305492E5-5335-4BA5-AEC2-BA1403E3E475}" srcOrd="2" destOrd="0" parTransId="{29C8FDD6-7552-4A51-A3E4-44062FF15D94}" sibTransId="{53349F7A-9A3A-44DF-82DF-51FC674AC75D}"/>
    <dgm:cxn modelId="{6566F445-7EA2-4DDF-8B29-505AFD682105}" srcId="{AE1DC559-A78A-4F59-B3E0-AB89EFFB8336}" destId="{BD60178F-E730-4AB1-A75C-48263840258C}" srcOrd="0" destOrd="0" parTransId="{76D559BC-84E7-4869-9725-20A56EEE435F}" sibTransId="{AFE051F8-40CE-4760-A8F2-741F8A03B4FE}"/>
    <dgm:cxn modelId="{D9240C66-1132-487B-A023-B4D8E30BFB15}" type="presOf" srcId="{305492E5-5335-4BA5-AEC2-BA1403E3E475}" destId="{E78CC165-6E13-4631-8588-3D9A2B20B508}" srcOrd="0" destOrd="0" presId="urn:microsoft.com/office/officeart/2005/8/layout/list1"/>
    <dgm:cxn modelId="{23FA1551-6EE5-4F42-B4E5-1F0D99EE2949}" srcId="{AE1DC559-A78A-4F59-B3E0-AB89EFFB8336}" destId="{69A0A478-E4AF-4B77-9831-BE2FB8BE9486}" srcOrd="1" destOrd="0" parTransId="{CD92ECEB-DE10-43B7-96D0-78AE26D6992D}" sibTransId="{5827D3F3-2F0A-435B-9E35-4D7E4EB1A45B}"/>
    <dgm:cxn modelId="{848E4153-A4AF-4037-AE98-D6209CE59394}" type="presOf" srcId="{AE1DC559-A78A-4F59-B3E0-AB89EFFB8336}" destId="{8884CBA5-C164-42DF-9BD7-0730FAD81B0F}" srcOrd="0" destOrd="0" presId="urn:microsoft.com/office/officeart/2005/8/layout/list1"/>
    <dgm:cxn modelId="{CD2A9FB6-A5EB-464D-B425-AEA452C14B72}" type="presOf" srcId="{BD60178F-E730-4AB1-A75C-48263840258C}" destId="{35E405E7-0B21-42A7-A793-320C985F1FC3}" srcOrd="1" destOrd="0" presId="urn:microsoft.com/office/officeart/2005/8/layout/list1"/>
    <dgm:cxn modelId="{9BFE79B9-2B50-4B8C-8E31-0F3483CB2A81}" type="presOf" srcId="{69A0A478-E4AF-4B77-9831-BE2FB8BE9486}" destId="{C4F916F1-26F6-4DDF-933A-24E176282616}" srcOrd="0" destOrd="0" presId="urn:microsoft.com/office/officeart/2005/8/layout/list1"/>
    <dgm:cxn modelId="{A6444188-641C-4F46-8297-4CAE81F38C11}" type="presParOf" srcId="{8884CBA5-C164-42DF-9BD7-0730FAD81B0F}" destId="{D990A72D-7CC0-49B1-9C78-DB2406D639C3}" srcOrd="0" destOrd="0" presId="urn:microsoft.com/office/officeart/2005/8/layout/list1"/>
    <dgm:cxn modelId="{16BE8A58-498C-4541-B727-0E4D27D8CB46}" type="presParOf" srcId="{D990A72D-7CC0-49B1-9C78-DB2406D639C3}" destId="{EAD3D330-02DF-4CAA-9AF8-FC4437887FAF}" srcOrd="0" destOrd="0" presId="urn:microsoft.com/office/officeart/2005/8/layout/list1"/>
    <dgm:cxn modelId="{FF4225E7-F62D-4962-BF50-58055E1C31D9}" type="presParOf" srcId="{D990A72D-7CC0-49B1-9C78-DB2406D639C3}" destId="{35E405E7-0B21-42A7-A793-320C985F1FC3}" srcOrd="1" destOrd="0" presId="urn:microsoft.com/office/officeart/2005/8/layout/list1"/>
    <dgm:cxn modelId="{52345564-D840-475B-91ED-F8D37E733182}" type="presParOf" srcId="{8884CBA5-C164-42DF-9BD7-0730FAD81B0F}" destId="{8B5C2FF0-0E57-4831-8ED8-CD7952DDB729}" srcOrd="1" destOrd="0" presId="urn:microsoft.com/office/officeart/2005/8/layout/list1"/>
    <dgm:cxn modelId="{DC455FF0-9F3E-486D-8003-37D1433C845D}" type="presParOf" srcId="{8884CBA5-C164-42DF-9BD7-0730FAD81B0F}" destId="{D397239E-BDA7-406A-A0D9-0672497785E0}" srcOrd="2" destOrd="0" presId="urn:microsoft.com/office/officeart/2005/8/layout/list1"/>
    <dgm:cxn modelId="{B25206FC-015E-403D-9AA0-CF1DFFF33B9A}" type="presParOf" srcId="{8884CBA5-C164-42DF-9BD7-0730FAD81B0F}" destId="{039A5347-B1A0-44D9-9C6A-5130EB5E10E7}" srcOrd="3" destOrd="0" presId="urn:microsoft.com/office/officeart/2005/8/layout/list1"/>
    <dgm:cxn modelId="{2D7B4A9C-C5FC-4EBB-9D64-710CFB2771CE}" type="presParOf" srcId="{8884CBA5-C164-42DF-9BD7-0730FAD81B0F}" destId="{E2EB45DA-3514-4476-8488-7B0CD9092609}" srcOrd="4" destOrd="0" presId="urn:microsoft.com/office/officeart/2005/8/layout/list1"/>
    <dgm:cxn modelId="{837F13DB-7369-496F-9CFF-B1EBCD09B776}" type="presParOf" srcId="{E2EB45DA-3514-4476-8488-7B0CD9092609}" destId="{C4F916F1-26F6-4DDF-933A-24E176282616}" srcOrd="0" destOrd="0" presId="urn:microsoft.com/office/officeart/2005/8/layout/list1"/>
    <dgm:cxn modelId="{6593B8E6-D42A-485A-9D49-E312383053F5}" type="presParOf" srcId="{E2EB45DA-3514-4476-8488-7B0CD9092609}" destId="{08BA02C1-7217-48FC-95ED-E896DBF1B34A}" srcOrd="1" destOrd="0" presId="urn:microsoft.com/office/officeart/2005/8/layout/list1"/>
    <dgm:cxn modelId="{0D77CB0E-F767-4AA5-AE29-2E3CCEC83869}" type="presParOf" srcId="{8884CBA5-C164-42DF-9BD7-0730FAD81B0F}" destId="{15C1D3F9-68EE-4C1E-961C-BD62E3258783}" srcOrd="5" destOrd="0" presId="urn:microsoft.com/office/officeart/2005/8/layout/list1"/>
    <dgm:cxn modelId="{4C28DDFE-C86B-4CE8-A934-E520A3C7F33A}" type="presParOf" srcId="{8884CBA5-C164-42DF-9BD7-0730FAD81B0F}" destId="{D2C9C2D4-EA52-42C5-97F5-8C0F604627CA}" srcOrd="6" destOrd="0" presId="urn:microsoft.com/office/officeart/2005/8/layout/list1"/>
    <dgm:cxn modelId="{12E4B863-EF5B-4AFE-9D38-93D08B1F0A56}" type="presParOf" srcId="{8884CBA5-C164-42DF-9BD7-0730FAD81B0F}" destId="{3CF084CB-7093-49F3-BCDB-51B246C61E8A}" srcOrd="7" destOrd="0" presId="urn:microsoft.com/office/officeart/2005/8/layout/list1"/>
    <dgm:cxn modelId="{2613E395-6F97-4A35-927C-44CD1F603C77}" type="presParOf" srcId="{8884CBA5-C164-42DF-9BD7-0730FAD81B0F}" destId="{B6CC066D-BBE7-47A9-9341-7B3466213013}" srcOrd="8" destOrd="0" presId="urn:microsoft.com/office/officeart/2005/8/layout/list1"/>
    <dgm:cxn modelId="{829D169C-2B55-4FAD-BE34-D323012DA256}" type="presParOf" srcId="{B6CC066D-BBE7-47A9-9341-7B3466213013}" destId="{E78CC165-6E13-4631-8588-3D9A2B20B508}" srcOrd="0" destOrd="0" presId="urn:microsoft.com/office/officeart/2005/8/layout/list1"/>
    <dgm:cxn modelId="{C1A4437E-79C4-4847-9445-4BB9BC0A9D53}" type="presParOf" srcId="{B6CC066D-BBE7-47A9-9341-7B3466213013}" destId="{BCC11C73-66FC-4424-B2E9-BD08FC4AA9F5}" srcOrd="1" destOrd="0" presId="urn:microsoft.com/office/officeart/2005/8/layout/list1"/>
    <dgm:cxn modelId="{A38B008A-24D0-4565-BAC7-5EEDC4518369}" type="presParOf" srcId="{8884CBA5-C164-42DF-9BD7-0730FAD81B0F}" destId="{AF06AF54-4683-48C4-9C05-62AFA142FBFA}" srcOrd="9" destOrd="0" presId="urn:microsoft.com/office/officeart/2005/8/layout/list1"/>
    <dgm:cxn modelId="{76E01B9A-1184-4F44-8D30-001519E4CCA5}" type="presParOf" srcId="{8884CBA5-C164-42DF-9BD7-0730FAD81B0F}" destId="{7521177D-5856-431A-ADB5-0CEE8DBC6E6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1DC559-A78A-4F59-B3E0-AB89EFFB833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D60178F-E730-4AB1-A75C-48263840258C}">
      <dgm:prSet phldrT="[Text]"/>
      <dgm:spPr/>
      <dgm:t>
        <a:bodyPr/>
        <a:lstStyle/>
        <a:p>
          <a:r>
            <a:rPr lang="en-US" dirty="0"/>
            <a:t> Call PHP web application hosted in the server</a:t>
          </a:r>
        </a:p>
      </dgm:t>
    </dgm:pt>
    <dgm:pt modelId="{76D559BC-84E7-4869-9725-20A56EEE435F}" type="parTrans" cxnId="{6566F445-7EA2-4DDF-8B29-505AFD682105}">
      <dgm:prSet/>
      <dgm:spPr/>
      <dgm:t>
        <a:bodyPr/>
        <a:lstStyle/>
        <a:p>
          <a:endParaRPr lang="en-US"/>
        </a:p>
      </dgm:t>
    </dgm:pt>
    <dgm:pt modelId="{AFE051F8-40CE-4760-A8F2-741F8A03B4FE}" type="sibTrans" cxnId="{6566F445-7EA2-4DDF-8B29-505AFD682105}">
      <dgm:prSet/>
      <dgm:spPr/>
      <dgm:t>
        <a:bodyPr/>
        <a:lstStyle/>
        <a:p>
          <a:endParaRPr lang="en-US"/>
        </a:p>
      </dgm:t>
    </dgm:pt>
    <dgm:pt modelId="{69A0A478-E4AF-4B77-9831-BE2FB8BE9486}">
      <dgm:prSet phldrT="[Text]"/>
      <dgm:spPr/>
      <dgm:t>
        <a:bodyPr/>
        <a:lstStyle/>
        <a:p>
          <a:r>
            <a:rPr lang="en-US" dirty="0"/>
            <a:t>Copy the image to Amazon cloud storage. Create the URL link for the image</a:t>
          </a:r>
        </a:p>
      </dgm:t>
    </dgm:pt>
    <dgm:pt modelId="{CD92ECEB-DE10-43B7-96D0-78AE26D6992D}" type="parTrans" cxnId="{23FA1551-6EE5-4F42-B4E5-1F0D99EE2949}">
      <dgm:prSet/>
      <dgm:spPr/>
      <dgm:t>
        <a:bodyPr/>
        <a:lstStyle/>
        <a:p>
          <a:endParaRPr lang="en-US"/>
        </a:p>
      </dgm:t>
    </dgm:pt>
    <dgm:pt modelId="{5827D3F3-2F0A-435B-9E35-4D7E4EB1A45B}" type="sibTrans" cxnId="{23FA1551-6EE5-4F42-B4E5-1F0D99EE2949}">
      <dgm:prSet/>
      <dgm:spPr/>
      <dgm:t>
        <a:bodyPr/>
        <a:lstStyle/>
        <a:p>
          <a:endParaRPr lang="en-US"/>
        </a:p>
      </dgm:t>
    </dgm:pt>
    <dgm:pt modelId="{305492E5-5335-4BA5-AEC2-BA1403E3E475}">
      <dgm:prSet phldrT="[Text]"/>
      <dgm:spPr/>
      <dgm:t>
        <a:bodyPr/>
        <a:lstStyle/>
        <a:p>
          <a:r>
            <a:rPr lang="en-US" dirty="0"/>
            <a:t>Invoke Microsoft Vision API for image analysis</a:t>
          </a:r>
        </a:p>
        <a:p>
          <a:r>
            <a:rPr lang="en-US" dirty="0"/>
            <a:t>Invoke Microsoft Face API for Face recognition </a:t>
          </a:r>
        </a:p>
      </dgm:t>
    </dgm:pt>
    <dgm:pt modelId="{29C8FDD6-7552-4A51-A3E4-44062FF15D94}" type="parTrans" cxnId="{30F1C964-4A2C-4970-9363-477712E81262}">
      <dgm:prSet/>
      <dgm:spPr/>
      <dgm:t>
        <a:bodyPr/>
        <a:lstStyle/>
        <a:p>
          <a:endParaRPr lang="en-US"/>
        </a:p>
      </dgm:t>
    </dgm:pt>
    <dgm:pt modelId="{53349F7A-9A3A-44DF-82DF-51FC674AC75D}" type="sibTrans" cxnId="{30F1C964-4A2C-4970-9363-477712E81262}">
      <dgm:prSet/>
      <dgm:spPr/>
      <dgm:t>
        <a:bodyPr/>
        <a:lstStyle/>
        <a:p>
          <a:endParaRPr lang="en-US"/>
        </a:p>
      </dgm:t>
    </dgm:pt>
    <dgm:pt modelId="{8884CBA5-C164-42DF-9BD7-0730FAD81B0F}" type="pres">
      <dgm:prSet presAssocID="{AE1DC559-A78A-4F59-B3E0-AB89EFFB8336}" presName="linear" presStyleCnt="0">
        <dgm:presLayoutVars>
          <dgm:dir/>
          <dgm:animLvl val="lvl"/>
          <dgm:resizeHandles val="exact"/>
        </dgm:presLayoutVars>
      </dgm:prSet>
      <dgm:spPr/>
    </dgm:pt>
    <dgm:pt modelId="{D990A72D-7CC0-49B1-9C78-DB2406D639C3}" type="pres">
      <dgm:prSet presAssocID="{BD60178F-E730-4AB1-A75C-48263840258C}" presName="parentLin" presStyleCnt="0"/>
      <dgm:spPr/>
    </dgm:pt>
    <dgm:pt modelId="{EAD3D330-02DF-4CAA-9AF8-FC4437887FAF}" type="pres">
      <dgm:prSet presAssocID="{BD60178F-E730-4AB1-A75C-48263840258C}" presName="parentLeftMargin" presStyleLbl="node1" presStyleIdx="0" presStyleCnt="3"/>
      <dgm:spPr/>
    </dgm:pt>
    <dgm:pt modelId="{35E405E7-0B21-42A7-A793-320C985F1FC3}" type="pres">
      <dgm:prSet presAssocID="{BD60178F-E730-4AB1-A75C-48263840258C}" presName="parentText" presStyleLbl="node1" presStyleIdx="0" presStyleCnt="3">
        <dgm:presLayoutVars>
          <dgm:chMax val="0"/>
          <dgm:bulletEnabled val="1"/>
        </dgm:presLayoutVars>
      </dgm:prSet>
      <dgm:spPr/>
    </dgm:pt>
    <dgm:pt modelId="{8B5C2FF0-0E57-4831-8ED8-CD7952DDB729}" type="pres">
      <dgm:prSet presAssocID="{BD60178F-E730-4AB1-A75C-48263840258C}" presName="negativeSpace" presStyleCnt="0"/>
      <dgm:spPr/>
    </dgm:pt>
    <dgm:pt modelId="{D397239E-BDA7-406A-A0D9-0672497785E0}" type="pres">
      <dgm:prSet presAssocID="{BD60178F-E730-4AB1-A75C-48263840258C}" presName="childText" presStyleLbl="conFgAcc1" presStyleIdx="0" presStyleCnt="3">
        <dgm:presLayoutVars>
          <dgm:bulletEnabled val="1"/>
        </dgm:presLayoutVars>
      </dgm:prSet>
      <dgm:spPr/>
    </dgm:pt>
    <dgm:pt modelId="{039A5347-B1A0-44D9-9C6A-5130EB5E10E7}" type="pres">
      <dgm:prSet presAssocID="{AFE051F8-40CE-4760-A8F2-741F8A03B4FE}" presName="spaceBetweenRectangles" presStyleCnt="0"/>
      <dgm:spPr/>
    </dgm:pt>
    <dgm:pt modelId="{E2EB45DA-3514-4476-8488-7B0CD9092609}" type="pres">
      <dgm:prSet presAssocID="{69A0A478-E4AF-4B77-9831-BE2FB8BE9486}" presName="parentLin" presStyleCnt="0"/>
      <dgm:spPr/>
    </dgm:pt>
    <dgm:pt modelId="{C4F916F1-26F6-4DDF-933A-24E176282616}" type="pres">
      <dgm:prSet presAssocID="{69A0A478-E4AF-4B77-9831-BE2FB8BE9486}" presName="parentLeftMargin" presStyleLbl="node1" presStyleIdx="0" presStyleCnt="3"/>
      <dgm:spPr/>
    </dgm:pt>
    <dgm:pt modelId="{08BA02C1-7217-48FC-95ED-E896DBF1B34A}" type="pres">
      <dgm:prSet presAssocID="{69A0A478-E4AF-4B77-9831-BE2FB8BE9486}" presName="parentText" presStyleLbl="node1" presStyleIdx="1" presStyleCnt="3">
        <dgm:presLayoutVars>
          <dgm:chMax val="0"/>
          <dgm:bulletEnabled val="1"/>
        </dgm:presLayoutVars>
      </dgm:prSet>
      <dgm:spPr/>
    </dgm:pt>
    <dgm:pt modelId="{15C1D3F9-68EE-4C1E-961C-BD62E3258783}" type="pres">
      <dgm:prSet presAssocID="{69A0A478-E4AF-4B77-9831-BE2FB8BE9486}" presName="negativeSpace" presStyleCnt="0"/>
      <dgm:spPr/>
    </dgm:pt>
    <dgm:pt modelId="{D2C9C2D4-EA52-42C5-97F5-8C0F604627CA}" type="pres">
      <dgm:prSet presAssocID="{69A0A478-E4AF-4B77-9831-BE2FB8BE9486}" presName="childText" presStyleLbl="conFgAcc1" presStyleIdx="1" presStyleCnt="3">
        <dgm:presLayoutVars>
          <dgm:bulletEnabled val="1"/>
        </dgm:presLayoutVars>
      </dgm:prSet>
      <dgm:spPr/>
    </dgm:pt>
    <dgm:pt modelId="{3CF084CB-7093-49F3-BCDB-51B246C61E8A}" type="pres">
      <dgm:prSet presAssocID="{5827D3F3-2F0A-435B-9E35-4D7E4EB1A45B}" presName="spaceBetweenRectangles" presStyleCnt="0"/>
      <dgm:spPr/>
    </dgm:pt>
    <dgm:pt modelId="{B6CC066D-BBE7-47A9-9341-7B3466213013}" type="pres">
      <dgm:prSet presAssocID="{305492E5-5335-4BA5-AEC2-BA1403E3E475}" presName="parentLin" presStyleCnt="0"/>
      <dgm:spPr/>
    </dgm:pt>
    <dgm:pt modelId="{E78CC165-6E13-4631-8588-3D9A2B20B508}" type="pres">
      <dgm:prSet presAssocID="{305492E5-5335-4BA5-AEC2-BA1403E3E475}" presName="parentLeftMargin" presStyleLbl="node1" presStyleIdx="1" presStyleCnt="3"/>
      <dgm:spPr/>
    </dgm:pt>
    <dgm:pt modelId="{BCC11C73-66FC-4424-B2E9-BD08FC4AA9F5}" type="pres">
      <dgm:prSet presAssocID="{305492E5-5335-4BA5-AEC2-BA1403E3E475}" presName="parentText" presStyleLbl="node1" presStyleIdx="2" presStyleCnt="3">
        <dgm:presLayoutVars>
          <dgm:chMax val="0"/>
          <dgm:bulletEnabled val="1"/>
        </dgm:presLayoutVars>
      </dgm:prSet>
      <dgm:spPr/>
    </dgm:pt>
    <dgm:pt modelId="{AF06AF54-4683-48C4-9C05-62AFA142FBFA}" type="pres">
      <dgm:prSet presAssocID="{305492E5-5335-4BA5-AEC2-BA1403E3E475}" presName="negativeSpace" presStyleCnt="0"/>
      <dgm:spPr/>
    </dgm:pt>
    <dgm:pt modelId="{7521177D-5856-431A-ADB5-0CEE8DBC6E6C}" type="pres">
      <dgm:prSet presAssocID="{305492E5-5335-4BA5-AEC2-BA1403E3E475}" presName="childText" presStyleLbl="conFgAcc1" presStyleIdx="2" presStyleCnt="3">
        <dgm:presLayoutVars>
          <dgm:bulletEnabled val="1"/>
        </dgm:presLayoutVars>
      </dgm:prSet>
      <dgm:spPr/>
    </dgm:pt>
  </dgm:ptLst>
  <dgm:cxnLst>
    <dgm:cxn modelId="{88A5E301-4C2D-4DDC-9CB4-384807097712}" type="presOf" srcId="{305492E5-5335-4BA5-AEC2-BA1403E3E475}" destId="{BCC11C73-66FC-4424-B2E9-BD08FC4AA9F5}" srcOrd="1" destOrd="0" presId="urn:microsoft.com/office/officeart/2005/8/layout/list1"/>
    <dgm:cxn modelId="{6BB6102C-8958-41F9-9629-B367AE3AA3C4}" type="presOf" srcId="{BD60178F-E730-4AB1-A75C-48263840258C}" destId="{EAD3D330-02DF-4CAA-9AF8-FC4437887FAF}" srcOrd="0" destOrd="0" presId="urn:microsoft.com/office/officeart/2005/8/layout/list1"/>
    <dgm:cxn modelId="{83EFF35E-172F-4C9B-BDCE-DCA802E229E5}" type="presOf" srcId="{69A0A478-E4AF-4B77-9831-BE2FB8BE9486}" destId="{08BA02C1-7217-48FC-95ED-E896DBF1B34A}" srcOrd="1" destOrd="0" presId="urn:microsoft.com/office/officeart/2005/8/layout/list1"/>
    <dgm:cxn modelId="{30F1C964-4A2C-4970-9363-477712E81262}" srcId="{AE1DC559-A78A-4F59-B3E0-AB89EFFB8336}" destId="{305492E5-5335-4BA5-AEC2-BA1403E3E475}" srcOrd="2" destOrd="0" parTransId="{29C8FDD6-7552-4A51-A3E4-44062FF15D94}" sibTransId="{53349F7A-9A3A-44DF-82DF-51FC674AC75D}"/>
    <dgm:cxn modelId="{6566F445-7EA2-4DDF-8B29-505AFD682105}" srcId="{AE1DC559-A78A-4F59-B3E0-AB89EFFB8336}" destId="{BD60178F-E730-4AB1-A75C-48263840258C}" srcOrd="0" destOrd="0" parTransId="{76D559BC-84E7-4869-9725-20A56EEE435F}" sibTransId="{AFE051F8-40CE-4760-A8F2-741F8A03B4FE}"/>
    <dgm:cxn modelId="{D9240C66-1132-487B-A023-B4D8E30BFB15}" type="presOf" srcId="{305492E5-5335-4BA5-AEC2-BA1403E3E475}" destId="{E78CC165-6E13-4631-8588-3D9A2B20B508}" srcOrd="0" destOrd="0" presId="urn:microsoft.com/office/officeart/2005/8/layout/list1"/>
    <dgm:cxn modelId="{23FA1551-6EE5-4F42-B4E5-1F0D99EE2949}" srcId="{AE1DC559-A78A-4F59-B3E0-AB89EFFB8336}" destId="{69A0A478-E4AF-4B77-9831-BE2FB8BE9486}" srcOrd="1" destOrd="0" parTransId="{CD92ECEB-DE10-43B7-96D0-78AE26D6992D}" sibTransId="{5827D3F3-2F0A-435B-9E35-4D7E4EB1A45B}"/>
    <dgm:cxn modelId="{848E4153-A4AF-4037-AE98-D6209CE59394}" type="presOf" srcId="{AE1DC559-A78A-4F59-B3E0-AB89EFFB8336}" destId="{8884CBA5-C164-42DF-9BD7-0730FAD81B0F}" srcOrd="0" destOrd="0" presId="urn:microsoft.com/office/officeart/2005/8/layout/list1"/>
    <dgm:cxn modelId="{CD2A9FB6-A5EB-464D-B425-AEA452C14B72}" type="presOf" srcId="{BD60178F-E730-4AB1-A75C-48263840258C}" destId="{35E405E7-0B21-42A7-A793-320C985F1FC3}" srcOrd="1" destOrd="0" presId="urn:microsoft.com/office/officeart/2005/8/layout/list1"/>
    <dgm:cxn modelId="{9BFE79B9-2B50-4B8C-8E31-0F3483CB2A81}" type="presOf" srcId="{69A0A478-E4AF-4B77-9831-BE2FB8BE9486}" destId="{C4F916F1-26F6-4DDF-933A-24E176282616}" srcOrd="0" destOrd="0" presId="urn:microsoft.com/office/officeart/2005/8/layout/list1"/>
    <dgm:cxn modelId="{A6444188-641C-4F46-8297-4CAE81F38C11}" type="presParOf" srcId="{8884CBA5-C164-42DF-9BD7-0730FAD81B0F}" destId="{D990A72D-7CC0-49B1-9C78-DB2406D639C3}" srcOrd="0" destOrd="0" presId="urn:microsoft.com/office/officeart/2005/8/layout/list1"/>
    <dgm:cxn modelId="{16BE8A58-498C-4541-B727-0E4D27D8CB46}" type="presParOf" srcId="{D990A72D-7CC0-49B1-9C78-DB2406D639C3}" destId="{EAD3D330-02DF-4CAA-9AF8-FC4437887FAF}" srcOrd="0" destOrd="0" presId="urn:microsoft.com/office/officeart/2005/8/layout/list1"/>
    <dgm:cxn modelId="{FF4225E7-F62D-4962-BF50-58055E1C31D9}" type="presParOf" srcId="{D990A72D-7CC0-49B1-9C78-DB2406D639C3}" destId="{35E405E7-0B21-42A7-A793-320C985F1FC3}" srcOrd="1" destOrd="0" presId="urn:microsoft.com/office/officeart/2005/8/layout/list1"/>
    <dgm:cxn modelId="{52345564-D840-475B-91ED-F8D37E733182}" type="presParOf" srcId="{8884CBA5-C164-42DF-9BD7-0730FAD81B0F}" destId="{8B5C2FF0-0E57-4831-8ED8-CD7952DDB729}" srcOrd="1" destOrd="0" presId="urn:microsoft.com/office/officeart/2005/8/layout/list1"/>
    <dgm:cxn modelId="{DC455FF0-9F3E-486D-8003-37D1433C845D}" type="presParOf" srcId="{8884CBA5-C164-42DF-9BD7-0730FAD81B0F}" destId="{D397239E-BDA7-406A-A0D9-0672497785E0}" srcOrd="2" destOrd="0" presId="urn:microsoft.com/office/officeart/2005/8/layout/list1"/>
    <dgm:cxn modelId="{B25206FC-015E-403D-9AA0-CF1DFFF33B9A}" type="presParOf" srcId="{8884CBA5-C164-42DF-9BD7-0730FAD81B0F}" destId="{039A5347-B1A0-44D9-9C6A-5130EB5E10E7}" srcOrd="3" destOrd="0" presId="urn:microsoft.com/office/officeart/2005/8/layout/list1"/>
    <dgm:cxn modelId="{2D7B4A9C-C5FC-4EBB-9D64-710CFB2771CE}" type="presParOf" srcId="{8884CBA5-C164-42DF-9BD7-0730FAD81B0F}" destId="{E2EB45DA-3514-4476-8488-7B0CD9092609}" srcOrd="4" destOrd="0" presId="urn:microsoft.com/office/officeart/2005/8/layout/list1"/>
    <dgm:cxn modelId="{837F13DB-7369-496F-9CFF-B1EBCD09B776}" type="presParOf" srcId="{E2EB45DA-3514-4476-8488-7B0CD9092609}" destId="{C4F916F1-26F6-4DDF-933A-24E176282616}" srcOrd="0" destOrd="0" presId="urn:microsoft.com/office/officeart/2005/8/layout/list1"/>
    <dgm:cxn modelId="{6593B8E6-D42A-485A-9D49-E312383053F5}" type="presParOf" srcId="{E2EB45DA-3514-4476-8488-7B0CD9092609}" destId="{08BA02C1-7217-48FC-95ED-E896DBF1B34A}" srcOrd="1" destOrd="0" presId="urn:microsoft.com/office/officeart/2005/8/layout/list1"/>
    <dgm:cxn modelId="{0D77CB0E-F767-4AA5-AE29-2E3CCEC83869}" type="presParOf" srcId="{8884CBA5-C164-42DF-9BD7-0730FAD81B0F}" destId="{15C1D3F9-68EE-4C1E-961C-BD62E3258783}" srcOrd="5" destOrd="0" presId="urn:microsoft.com/office/officeart/2005/8/layout/list1"/>
    <dgm:cxn modelId="{4C28DDFE-C86B-4CE8-A934-E520A3C7F33A}" type="presParOf" srcId="{8884CBA5-C164-42DF-9BD7-0730FAD81B0F}" destId="{D2C9C2D4-EA52-42C5-97F5-8C0F604627CA}" srcOrd="6" destOrd="0" presId="urn:microsoft.com/office/officeart/2005/8/layout/list1"/>
    <dgm:cxn modelId="{12E4B863-EF5B-4AFE-9D38-93D08B1F0A56}" type="presParOf" srcId="{8884CBA5-C164-42DF-9BD7-0730FAD81B0F}" destId="{3CF084CB-7093-49F3-BCDB-51B246C61E8A}" srcOrd="7" destOrd="0" presId="urn:microsoft.com/office/officeart/2005/8/layout/list1"/>
    <dgm:cxn modelId="{2613E395-6F97-4A35-927C-44CD1F603C77}" type="presParOf" srcId="{8884CBA5-C164-42DF-9BD7-0730FAD81B0F}" destId="{B6CC066D-BBE7-47A9-9341-7B3466213013}" srcOrd="8" destOrd="0" presId="urn:microsoft.com/office/officeart/2005/8/layout/list1"/>
    <dgm:cxn modelId="{829D169C-2B55-4FAD-BE34-D323012DA256}" type="presParOf" srcId="{B6CC066D-BBE7-47A9-9341-7B3466213013}" destId="{E78CC165-6E13-4631-8588-3D9A2B20B508}" srcOrd="0" destOrd="0" presId="urn:microsoft.com/office/officeart/2005/8/layout/list1"/>
    <dgm:cxn modelId="{C1A4437E-79C4-4847-9445-4BB9BC0A9D53}" type="presParOf" srcId="{B6CC066D-BBE7-47A9-9341-7B3466213013}" destId="{BCC11C73-66FC-4424-B2E9-BD08FC4AA9F5}" srcOrd="1" destOrd="0" presId="urn:microsoft.com/office/officeart/2005/8/layout/list1"/>
    <dgm:cxn modelId="{A38B008A-24D0-4565-BAC7-5EEDC4518369}" type="presParOf" srcId="{8884CBA5-C164-42DF-9BD7-0730FAD81B0F}" destId="{AF06AF54-4683-48C4-9C05-62AFA142FBFA}" srcOrd="9" destOrd="0" presId="urn:microsoft.com/office/officeart/2005/8/layout/list1"/>
    <dgm:cxn modelId="{76E01B9A-1184-4F44-8D30-001519E4CCA5}" type="presParOf" srcId="{8884CBA5-C164-42DF-9BD7-0730FAD81B0F}" destId="{7521177D-5856-431A-ADB5-0CEE8DBC6E6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7239E-BDA7-406A-A0D9-0672497785E0}">
      <dsp:nvSpPr>
        <dsp:cNvPr id="0" name=""/>
        <dsp:cNvSpPr/>
      </dsp:nvSpPr>
      <dsp:spPr>
        <a:xfrm>
          <a:off x="0" y="360659"/>
          <a:ext cx="6096000" cy="5796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E405E7-0B21-42A7-A793-320C985F1FC3}">
      <dsp:nvSpPr>
        <dsp:cNvPr id="0" name=""/>
        <dsp:cNvSpPr/>
      </dsp:nvSpPr>
      <dsp:spPr>
        <a:xfrm>
          <a:off x="304800" y="21179"/>
          <a:ext cx="4267200" cy="67896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en-US" sz="2300" kern="1200" dirty="0"/>
            <a:t>Location Sensor </a:t>
          </a:r>
        </a:p>
      </dsp:txBody>
      <dsp:txXfrm>
        <a:off x="337944" y="54323"/>
        <a:ext cx="4200912" cy="612672"/>
      </dsp:txXfrm>
    </dsp:sp>
    <dsp:sp modelId="{D2C9C2D4-EA52-42C5-97F5-8C0F604627CA}">
      <dsp:nvSpPr>
        <dsp:cNvPr id="0" name=""/>
        <dsp:cNvSpPr/>
      </dsp:nvSpPr>
      <dsp:spPr>
        <a:xfrm>
          <a:off x="0" y="1403940"/>
          <a:ext cx="6096000" cy="5796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BA02C1-7217-48FC-95ED-E896DBF1B34A}">
      <dsp:nvSpPr>
        <dsp:cNvPr id="0" name=""/>
        <dsp:cNvSpPr/>
      </dsp:nvSpPr>
      <dsp:spPr>
        <a:xfrm>
          <a:off x="304800" y="1064459"/>
          <a:ext cx="4267200" cy="67896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en-US" sz="2300" kern="1200" dirty="0"/>
            <a:t>Camera</a:t>
          </a:r>
        </a:p>
      </dsp:txBody>
      <dsp:txXfrm>
        <a:off x="337944" y="1097603"/>
        <a:ext cx="4200912" cy="612672"/>
      </dsp:txXfrm>
    </dsp:sp>
    <dsp:sp modelId="{7521177D-5856-431A-ADB5-0CEE8DBC6E6C}">
      <dsp:nvSpPr>
        <dsp:cNvPr id="0" name=""/>
        <dsp:cNvSpPr/>
      </dsp:nvSpPr>
      <dsp:spPr>
        <a:xfrm>
          <a:off x="0" y="2447219"/>
          <a:ext cx="6096000" cy="5796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C11C73-66FC-4424-B2E9-BD08FC4AA9F5}">
      <dsp:nvSpPr>
        <dsp:cNvPr id="0" name=""/>
        <dsp:cNvSpPr/>
      </dsp:nvSpPr>
      <dsp:spPr>
        <a:xfrm>
          <a:off x="304800" y="2107740"/>
          <a:ext cx="4267200" cy="67896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en-US" sz="2300" kern="1200" dirty="0"/>
            <a:t>Text to Speech </a:t>
          </a:r>
        </a:p>
      </dsp:txBody>
      <dsp:txXfrm>
        <a:off x="337944" y="2140884"/>
        <a:ext cx="4200912"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7239E-BDA7-406A-A0D9-0672497785E0}">
      <dsp:nvSpPr>
        <dsp:cNvPr id="0" name=""/>
        <dsp:cNvSpPr/>
      </dsp:nvSpPr>
      <dsp:spPr>
        <a:xfrm>
          <a:off x="0" y="968280"/>
          <a:ext cx="6096000" cy="3528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E405E7-0B21-42A7-A793-320C985F1FC3}">
      <dsp:nvSpPr>
        <dsp:cNvPr id="0" name=""/>
        <dsp:cNvSpPr/>
      </dsp:nvSpPr>
      <dsp:spPr>
        <a:xfrm>
          <a:off x="304800" y="761640"/>
          <a:ext cx="4267200" cy="41328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22300">
            <a:lnSpc>
              <a:spcPct val="90000"/>
            </a:lnSpc>
            <a:spcBef>
              <a:spcPct val="0"/>
            </a:spcBef>
            <a:spcAft>
              <a:spcPct val="35000"/>
            </a:spcAft>
            <a:buNone/>
          </a:pPr>
          <a:r>
            <a:rPr lang="en-US" sz="1400" kern="1200" dirty="0"/>
            <a:t> Call PHP web application hosted in the server</a:t>
          </a:r>
        </a:p>
      </dsp:txBody>
      <dsp:txXfrm>
        <a:off x="324975" y="781815"/>
        <a:ext cx="4226850" cy="372930"/>
      </dsp:txXfrm>
    </dsp:sp>
    <dsp:sp modelId="{D2C9C2D4-EA52-42C5-97F5-8C0F604627CA}">
      <dsp:nvSpPr>
        <dsp:cNvPr id="0" name=""/>
        <dsp:cNvSpPr/>
      </dsp:nvSpPr>
      <dsp:spPr>
        <a:xfrm>
          <a:off x="0" y="1603320"/>
          <a:ext cx="6096000" cy="3528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BA02C1-7217-48FC-95ED-E896DBF1B34A}">
      <dsp:nvSpPr>
        <dsp:cNvPr id="0" name=""/>
        <dsp:cNvSpPr/>
      </dsp:nvSpPr>
      <dsp:spPr>
        <a:xfrm>
          <a:off x="304800" y="1396680"/>
          <a:ext cx="4267200" cy="41328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22300">
            <a:lnSpc>
              <a:spcPct val="90000"/>
            </a:lnSpc>
            <a:spcBef>
              <a:spcPct val="0"/>
            </a:spcBef>
            <a:spcAft>
              <a:spcPct val="35000"/>
            </a:spcAft>
            <a:buNone/>
          </a:pPr>
          <a:r>
            <a:rPr lang="en-US" sz="1400" kern="1200" dirty="0"/>
            <a:t>Copy the image to Amazon cloud storage. Create the URL link for the image</a:t>
          </a:r>
        </a:p>
      </dsp:txBody>
      <dsp:txXfrm>
        <a:off x="324975" y="1416855"/>
        <a:ext cx="4226850" cy="372930"/>
      </dsp:txXfrm>
    </dsp:sp>
    <dsp:sp modelId="{7521177D-5856-431A-ADB5-0CEE8DBC6E6C}">
      <dsp:nvSpPr>
        <dsp:cNvPr id="0" name=""/>
        <dsp:cNvSpPr/>
      </dsp:nvSpPr>
      <dsp:spPr>
        <a:xfrm>
          <a:off x="0" y="2238360"/>
          <a:ext cx="6096000" cy="3528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C11C73-66FC-4424-B2E9-BD08FC4AA9F5}">
      <dsp:nvSpPr>
        <dsp:cNvPr id="0" name=""/>
        <dsp:cNvSpPr/>
      </dsp:nvSpPr>
      <dsp:spPr>
        <a:xfrm>
          <a:off x="304800" y="2031720"/>
          <a:ext cx="4267200" cy="41328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22300">
            <a:lnSpc>
              <a:spcPct val="90000"/>
            </a:lnSpc>
            <a:spcBef>
              <a:spcPct val="0"/>
            </a:spcBef>
            <a:spcAft>
              <a:spcPct val="35000"/>
            </a:spcAft>
            <a:buNone/>
          </a:pPr>
          <a:r>
            <a:rPr lang="en-US" sz="1400" kern="1200" dirty="0"/>
            <a:t>Invoke Microsoft Vision API for image analysis</a:t>
          </a:r>
        </a:p>
        <a:p>
          <a:pPr marL="0" lvl="0" indent="0" algn="l" defTabSz="622300">
            <a:lnSpc>
              <a:spcPct val="90000"/>
            </a:lnSpc>
            <a:spcBef>
              <a:spcPct val="0"/>
            </a:spcBef>
            <a:spcAft>
              <a:spcPct val="35000"/>
            </a:spcAft>
            <a:buNone/>
          </a:pPr>
          <a:r>
            <a:rPr lang="en-US" sz="1400" kern="1200" dirty="0"/>
            <a:t>Invoke Microsoft Face API for Face recognition </a:t>
          </a:r>
        </a:p>
      </dsp:txBody>
      <dsp:txXfrm>
        <a:off x="324975" y="2051895"/>
        <a:ext cx="4226850"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Wednesday, December 30,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Wednesday, December 30,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Wednesday, December 30,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Wednesday, December 30,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Wednesday, December 30,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Wednesday, December 30,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Wednesday, December 30, 2020</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Wednesday, December 30, 2020</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December 30, 2020</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December 30,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December 30,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December 30, 2020</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nbcwashington.com/news/local/Mother-Daughter-Electrocuted-in-Flooded-Montgomery-Co-Basement-310396271.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pathstoliteracy.org/overview-assistive-technology" TargetMode="External"/><Relationship Id="rId3" Type="http://schemas.openxmlformats.org/officeDocument/2006/relationships/hyperlink" Target="http://www.fairfaxcounty.gov/oem/prepare/disabilities.htm" TargetMode="External"/><Relationship Id="rId7" Type="http://schemas.openxmlformats.org/officeDocument/2006/relationships/hyperlink" Target="http://www.visionaware.org/default.aspx" TargetMode="External"/><Relationship Id="rId2" Type="http://schemas.openxmlformats.org/officeDocument/2006/relationships/hyperlink" Target="http://www.fairfaxcounty.gov/dfs/disabilities/complete-guide-to-services.htm" TargetMode="External"/><Relationship Id="rId1" Type="http://schemas.openxmlformats.org/officeDocument/2006/relationships/slideLayout" Target="../slideLayouts/slideLayout2.xml"/><Relationship Id="rId6" Type="http://schemas.openxmlformats.org/officeDocument/2006/relationships/hyperlink" Target="http://www.afb.org/default.aspx" TargetMode="External"/><Relationship Id="rId5" Type="http://schemas.openxmlformats.org/officeDocument/2006/relationships/hyperlink" Target="http://visuallyimpairedpeople.org/" TargetMode="External"/><Relationship Id="rId10" Type="http://schemas.openxmlformats.org/officeDocument/2006/relationships/hyperlink" Target="https://www.tensorflow.org/tutorials/image_recognition" TargetMode="External"/><Relationship Id="rId4" Type="http://schemas.openxmlformats.org/officeDocument/2006/relationships/hyperlink" Target="http://www.tsbvi.edu/program-and-administrative-resources/3247-the-unique-needs-of-the-visually-impaired-infant" TargetMode="External"/><Relationship Id="rId9" Type="http://schemas.openxmlformats.org/officeDocument/2006/relationships/hyperlink" Target="https://appadvice.com/applists/show/apps-for-the-visually-impaired"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sciencedirect.com/science/article/pii/003132039190063B" TargetMode="External"/><Relationship Id="rId2" Type="http://schemas.openxmlformats.org/officeDocument/2006/relationships/hyperlink" Target="https://www.fhwa.dot.gov/advancedresearch/pubs/15040/15040.pdf" TargetMode="External"/><Relationship Id="rId1" Type="http://schemas.openxmlformats.org/officeDocument/2006/relationships/slideLayout" Target="../slideLayouts/slideLayout2.xml"/><Relationship Id="rId4" Type="http://schemas.openxmlformats.org/officeDocument/2006/relationships/hyperlink" Target="http://ieeexplore.ieee.org/document/70397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2057400"/>
          </a:xfrm>
        </p:spPr>
        <p:txBody>
          <a:bodyPr/>
          <a:lstStyle/>
          <a:p>
            <a:r>
              <a:rPr lang="en-US" sz="4000" dirty="0"/>
              <a:t>Seeing IS BELIEVING – ASSISTIVE TECHNOLOGY FOR PARTIALLY SIGHTED</a:t>
            </a:r>
          </a:p>
        </p:txBody>
      </p:sp>
    </p:spTree>
    <p:extLst>
      <p:ext uri="{BB962C8B-B14F-4D97-AF65-F5344CB8AC3E}">
        <p14:creationId xmlns:p14="http://schemas.microsoft.com/office/powerpoint/2010/main" val="1706318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a:xfrm>
            <a:off x="457200" y="838200"/>
            <a:ext cx="8229600" cy="5638800"/>
          </a:xfrm>
        </p:spPr>
        <p:txBody>
          <a:bodyPr/>
          <a:lstStyle/>
          <a:p>
            <a:r>
              <a:rPr lang="en-US" dirty="0"/>
              <a:t> </a:t>
            </a:r>
          </a:p>
        </p:txBody>
      </p:sp>
      <p:sp>
        <p:nvSpPr>
          <p:cNvPr id="4" name="Rectangle 3"/>
          <p:cNvSpPr/>
          <p:nvPr/>
        </p:nvSpPr>
        <p:spPr>
          <a:xfrm>
            <a:off x="504825" y="2702183"/>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p:cNvSpPr/>
          <p:nvPr/>
        </p:nvSpPr>
        <p:spPr>
          <a:xfrm>
            <a:off x="2790825" y="2438400"/>
            <a:ext cx="2209800" cy="15240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ocument 6"/>
          <p:cNvSpPr/>
          <p:nvPr/>
        </p:nvSpPr>
        <p:spPr>
          <a:xfrm>
            <a:off x="5410200" y="914400"/>
            <a:ext cx="3429000" cy="1371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05200" y="2762071"/>
            <a:ext cx="1447800" cy="1200329"/>
          </a:xfrm>
          <a:prstGeom prst="rect">
            <a:avLst/>
          </a:prstGeom>
          <a:noFill/>
        </p:spPr>
        <p:txBody>
          <a:bodyPr wrap="square" rtlCol="0">
            <a:spAutoFit/>
          </a:bodyPr>
          <a:lstStyle/>
          <a:p>
            <a:r>
              <a:rPr lang="en-US" i="1" dirty="0"/>
              <a:t>Cloud Web </a:t>
            </a:r>
            <a:r>
              <a:rPr lang="en-US" dirty="0"/>
              <a:t>Server</a:t>
            </a:r>
          </a:p>
          <a:p>
            <a:r>
              <a:rPr lang="en-US" dirty="0"/>
              <a:t>(PHP web application</a:t>
            </a:r>
          </a:p>
        </p:txBody>
      </p:sp>
      <p:sp>
        <p:nvSpPr>
          <p:cNvPr id="10" name="TextBox 9"/>
          <p:cNvSpPr txBox="1"/>
          <p:nvPr/>
        </p:nvSpPr>
        <p:spPr>
          <a:xfrm>
            <a:off x="5638800" y="966111"/>
            <a:ext cx="3124200" cy="1107996"/>
          </a:xfrm>
          <a:prstGeom prst="rect">
            <a:avLst/>
          </a:prstGeom>
          <a:noFill/>
        </p:spPr>
        <p:txBody>
          <a:bodyPr wrap="square" rtlCol="0">
            <a:spAutoFit/>
          </a:bodyPr>
          <a:lstStyle/>
          <a:p>
            <a:r>
              <a:rPr lang="en-US" sz="1600" b="1" dirty="0">
                <a:solidFill>
                  <a:srgbClr val="FF0000"/>
                </a:solidFill>
              </a:rPr>
              <a:t>Upload images</a:t>
            </a:r>
          </a:p>
          <a:p>
            <a:r>
              <a:rPr lang="en-US" sz="1600" dirty="0"/>
              <a:t>Amazon Cloud Storage for images ( to get the URL link for the image)</a:t>
            </a:r>
          </a:p>
        </p:txBody>
      </p:sp>
      <p:sp>
        <p:nvSpPr>
          <p:cNvPr id="12" name="Flowchart: Document 11"/>
          <p:cNvSpPr/>
          <p:nvPr/>
        </p:nvSpPr>
        <p:spPr>
          <a:xfrm>
            <a:off x="5410200" y="2836488"/>
            <a:ext cx="3429000" cy="1371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86425" y="3018773"/>
            <a:ext cx="3048000" cy="1723549"/>
          </a:xfrm>
          <a:prstGeom prst="rect">
            <a:avLst/>
          </a:prstGeom>
          <a:noFill/>
        </p:spPr>
        <p:txBody>
          <a:bodyPr wrap="square" rtlCol="0">
            <a:spAutoFit/>
          </a:bodyPr>
          <a:lstStyle/>
          <a:p>
            <a:r>
              <a:rPr lang="en-US" sz="1600" b="1" dirty="0">
                <a:solidFill>
                  <a:srgbClr val="FF0000"/>
                </a:solidFill>
              </a:rPr>
              <a:t>Microsoft Cloud Vision API</a:t>
            </a:r>
          </a:p>
          <a:p>
            <a:r>
              <a:rPr lang="en-US" dirty="0"/>
              <a:t>Analyze the image </a:t>
            </a:r>
          </a:p>
          <a:p>
            <a:r>
              <a:rPr lang="en-US" dirty="0"/>
              <a:t>Interpret the Image </a:t>
            </a:r>
          </a:p>
          <a:p>
            <a:r>
              <a:rPr lang="en-US" dirty="0"/>
              <a:t>Return it Mobile App </a:t>
            </a:r>
          </a:p>
          <a:p>
            <a:endParaRPr lang="en-US" b="1" dirty="0">
              <a:solidFill>
                <a:srgbClr val="FF0000"/>
              </a:solidFill>
            </a:endParaRPr>
          </a:p>
          <a:p>
            <a:endParaRPr lang="en-US" dirty="0"/>
          </a:p>
        </p:txBody>
      </p:sp>
      <p:sp>
        <p:nvSpPr>
          <p:cNvPr id="14" name="Flowchart: Document 13"/>
          <p:cNvSpPr/>
          <p:nvPr/>
        </p:nvSpPr>
        <p:spPr>
          <a:xfrm>
            <a:off x="5410200" y="4876800"/>
            <a:ext cx="3429000" cy="1371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676900" y="4887929"/>
            <a:ext cx="3048000" cy="1446550"/>
          </a:xfrm>
          <a:prstGeom prst="rect">
            <a:avLst/>
          </a:prstGeom>
          <a:noFill/>
        </p:spPr>
        <p:txBody>
          <a:bodyPr wrap="square" rtlCol="0">
            <a:spAutoFit/>
          </a:bodyPr>
          <a:lstStyle/>
          <a:p>
            <a:r>
              <a:rPr lang="en-US" sz="1600" b="1" dirty="0">
                <a:solidFill>
                  <a:srgbClr val="FF0000"/>
                </a:solidFill>
              </a:rPr>
              <a:t>Microsoft Face API</a:t>
            </a:r>
          </a:p>
          <a:p>
            <a:r>
              <a:rPr lang="en-US" dirty="0"/>
              <a:t>Recognize the face</a:t>
            </a:r>
          </a:p>
          <a:p>
            <a:r>
              <a:rPr lang="en-US" dirty="0"/>
              <a:t>Verify against the known faces</a:t>
            </a:r>
          </a:p>
          <a:p>
            <a:endParaRPr lang="en-US" dirty="0"/>
          </a:p>
        </p:txBody>
      </p:sp>
      <p:sp>
        <p:nvSpPr>
          <p:cNvPr id="16" name="TextBox 15"/>
          <p:cNvSpPr txBox="1"/>
          <p:nvPr/>
        </p:nvSpPr>
        <p:spPr>
          <a:xfrm>
            <a:off x="1066800" y="3124200"/>
            <a:ext cx="1447800" cy="369332"/>
          </a:xfrm>
          <a:prstGeom prst="rect">
            <a:avLst/>
          </a:prstGeom>
          <a:noFill/>
        </p:spPr>
        <p:txBody>
          <a:bodyPr wrap="square" rtlCol="0">
            <a:spAutoFit/>
          </a:bodyPr>
          <a:lstStyle/>
          <a:p>
            <a:r>
              <a:rPr lang="en-US" dirty="0"/>
              <a:t>Mobile App </a:t>
            </a:r>
          </a:p>
        </p:txBody>
      </p:sp>
      <p:cxnSp>
        <p:nvCxnSpPr>
          <p:cNvPr id="24" name="Straight Arrow Connector 23"/>
          <p:cNvCxnSpPr>
            <a:endCxn id="5" idx="3"/>
          </p:cNvCxnSpPr>
          <p:nvPr/>
        </p:nvCxnSpPr>
        <p:spPr>
          <a:xfrm>
            <a:off x="2305050" y="3200400"/>
            <a:ext cx="485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85800" y="4343400"/>
            <a:ext cx="1724025" cy="1477328"/>
          </a:xfrm>
          <a:prstGeom prst="rect">
            <a:avLst/>
          </a:prstGeom>
          <a:noFill/>
        </p:spPr>
        <p:txBody>
          <a:bodyPr wrap="square" rtlCol="0">
            <a:spAutoFit/>
          </a:bodyPr>
          <a:lstStyle/>
          <a:p>
            <a:r>
              <a:rPr lang="en-US" b="1" dirty="0">
                <a:solidFill>
                  <a:srgbClr val="FF0000"/>
                </a:solidFill>
              </a:rPr>
              <a:t>Convert Result to voice</a:t>
            </a:r>
          </a:p>
          <a:p>
            <a:r>
              <a:rPr lang="en-US" b="1" dirty="0">
                <a:solidFill>
                  <a:srgbClr val="FF0000"/>
                </a:solidFill>
              </a:rPr>
              <a:t>(Text to Speech)</a:t>
            </a:r>
          </a:p>
        </p:txBody>
      </p:sp>
      <p:cxnSp>
        <p:nvCxnSpPr>
          <p:cNvPr id="33" name="Straight Arrow Connector 32"/>
          <p:cNvCxnSpPr>
            <a:stCxn id="5" idx="5"/>
            <a:endCxn id="7" idx="1"/>
          </p:cNvCxnSpPr>
          <p:nvPr/>
        </p:nvCxnSpPr>
        <p:spPr>
          <a:xfrm flipV="1">
            <a:off x="4619625" y="1600200"/>
            <a:ext cx="790575"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724400" y="4038600"/>
            <a:ext cx="68580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029200" y="3238500"/>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60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Technical Drawing</a:t>
            </a:r>
          </a:p>
        </p:txBody>
      </p:sp>
      <p:sp>
        <p:nvSpPr>
          <p:cNvPr id="3" name="Content Placeholder 2"/>
          <p:cNvSpPr>
            <a:spLocks noGrp="1"/>
          </p:cNvSpPr>
          <p:nvPr>
            <p:ph idx="1"/>
          </p:nvPr>
        </p:nvSpPr>
        <p:spPr>
          <a:xfrm>
            <a:off x="457200" y="1600200"/>
            <a:ext cx="8229600" cy="5257800"/>
          </a:xfrm>
        </p:spPr>
        <p:txBody>
          <a:bodyPr/>
          <a:lstStyle/>
          <a:p>
            <a:pPr marL="0" indent="0">
              <a:buNone/>
            </a:pPr>
            <a:endParaRPr lang="en-US" dirty="0"/>
          </a:p>
          <a:p>
            <a:pPr marL="0" indent="0">
              <a:buNone/>
            </a:pPr>
            <a:endParaRPr lang="en-US" dirty="0"/>
          </a:p>
          <a:p>
            <a:pPr marL="0" indent="0">
              <a:buNone/>
            </a:pPr>
            <a:endParaRPr lang="en-US" dirty="0"/>
          </a:p>
        </p:txBody>
      </p:sp>
      <p:sp>
        <p:nvSpPr>
          <p:cNvPr id="4" name="Rounded Rectangle 3"/>
          <p:cNvSpPr/>
          <p:nvPr/>
        </p:nvSpPr>
        <p:spPr>
          <a:xfrm>
            <a:off x="685800" y="2514600"/>
            <a:ext cx="1676400" cy="1981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90600" y="2667000"/>
            <a:ext cx="1219200" cy="923330"/>
          </a:xfrm>
          <a:prstGeom prst="rect">
            <a:avLst/>
          </a:prstGeom>
          <a:noFill/>
        </p:spPr>
        <p:txBody>
          <a:bodyPr wrap="square" rtlCol="0">
            <a:spAutoFit/>
          </a:bodyPr>
          <a:lstStyle/>
          <a:p>
            <a:r>
              <a:rPr lang="en-US" dirty="0"/>
              <a:t>Android Mobile App </a:t>
            </a:r>
          </a:p>
        </p:txBody>
      </p:sp>
      <p:graphicFrame>
        <p:nvGraphicFramePr>
          <p:cNvPr id="6" name="Diagram 5"/>
          <p:cNvGraphicFramePr/>
          <p:nvPr>
            <p:extLst>
              <p:ext uri="{D42A27DB-BD31-4B8C-83A1-F6EECF244321}">
                <p14:modId xmlns:p14="http://schemas.microsoft.com/office/powerpoint/2010/main" val="4043510585"/>
              </p:ext>
            </p:extLst>
          </p:nvPr>
        </p:nvGraphicFramePr>
        <p:xfrm>
          <a:off x="2819400" y="2057400"/>
          <a:ext cx="6096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838200" y="5410200"/>
            <a:ext cx="8305800" cy="1477328"/>
          </a:xfrm>
          <a:prstGeom prst="rect">
            <a:avLst/>
          </a:prstGeom>
          <a:noFill/>
        </p:spPr>
        <p:txBody>
          <a:bodyPr wrap="square" rtlCol="0">
            <a:spAutoFit/>
          </a:bodyPr>
          <a:lstStyle/>
          <a:p>
            <a:r>
              <a:rPr lang="en-US" dirty="0"/>
              <a:t>Location Sensor – Identifies the Current Latitude and Longitude</a:t>
            </a:r>
          </a:p>
          <a:p>
            <a:r>
              <a:rPr lang="en-US" dirty="0"/>
              <a:t>Camera               - Takes the current picture </a:t>
            </a:r>
          </a:p>
          <a:p>
            <a:r>
              <a:rPr lang="en-US" dirty="0"/>
              <a:t>Text to Speech    - Maps the text to speech for easier communication</a:t>
            </a:r>
          </a:p>
          <a:p>
            <a:r>
              <a:rPr lang="en-US" dirty="0"/>
              <a:t>Google Map        -  Traces back the direction</a:t>
            </a:r>
          </a:p>
          <a:p>
            <a:r>
              <a:rPr lang="en-US" dirty="0"/>
              <a:t>Tiny DB               -  Remembers the location</a:t>
            </a:r>
          </a:p>
        </p:txBody>
      </p:sp>
      <p:cxnSp>
        <p:nvCxnSpPr>
          <p:cNvPr id="9" name="Straight Arrow Connector 8"/>
          <p:cNvCxnSpPr>
            <a:stCxn id="4" idx="3"/>
          </p:cNvCxnSpPr>
          <p:nvPr/>
        </p:nvCxnSpPr>
        <p:spPr>
          <a:xfrm flipV="1">
            <a:off x="2362200" y="2667000"/>
            <a:ext cx="4572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3"/>
            <a:endCxn id="6" idx="1"/>
          </p:cNvCxnSpPr>
          <p:nvPr/>
        </p:nvCxnSpPr>
        <p:spPr>
          <a:xfrm>
            <a:off x="2362200" y="3505200"/>
            <a:ext cx="4572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3"/>
          </p:cNvCxnSpPr>
          <p:nvPr/>
        </p:nvCxnSpPr>
        <p:spPr>
          <a:xfrm>
            <a:off x="2362200" y="3505200"/>
            <a:ext cx="4572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55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Technical Drawing</a:t>
            </a:r>
          </a:p>
        </p:txBody>
      </p:sp>
      <p:sp>
        <p:nvSpPr>
          <p:cNvPr id="3" name="Content Placeholder 2"/>
          <p:cNvSpPr>
            <a:spLocks noGrp="1"/>
          </p:cNvSpPr>
          <p:nvPr>
            <p:ph idx="1"/>
          </p:nvPr>
        </p:nvSpPr>
        <p:spPr>
          <a:xfrm>
            <a:off x="457200" y="1600200"/>
            <a:ext cx="8229600" cy="5257800"/>
          </a:xfrm>
        </p:spPr>
        <p:txBody>
          <a:bodyPr/>
          <a:lstStyle/>
          <a:p>
            <a:pPr marL="0" indent="0">
              <a:buNone/>
            </a:pPr>
            <a:endParaRPr lang="en-US" dirty="0"/>
          </a:p>
          <a:p>
            <a:pPr marL="0" indent="0">
              <a:buNone/>
            </a:pPr>
            <a:endParaRPr lang="en-US" dirty="0"/>
          </a:p>
          <a:p>
            <a:pPr marL="0" indent="0">
              <a:buNone/>
            </a:pPr>
            <a:endParaRPr lang="en-US" dirty="0"/>
          </a:p>
        </p:txBody>
      </p:sp>
      <p:sp>
        <p:nvSpPr>
          <p:cNvPr id="4" name="Rounded Rectangle 3"/>
          <p:cNvSpPr/>
          <p:nvPr/>
        </p:nvSpPr>
        <p:spPr>
          <a:xfrm>
            <a:off x="685800" y="2514600"/>
            <a:ext cx="1981200" cy="1981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52500" y="3150720"/>
            <a:ext cx="1447800" cy="646331"/>
          </a:xfrm>
          <a:prstGeom prst="rect">
            <a:avLst/>
          </a:prstGeom>
          <a:noFill/>
        </p:spPr>
        <p:txBody>
          <a:bodyPr wrap="square" rtlCol="0">
            <a:spAutoFit/>
          </a:bodyPr>
          <a:lstStyle/>
          <a:p>
            <a:r>
              <a:rPr lang="en-US" b="1" dirty="0">
                <a:solidFill>
                  <a:srgbClr val="FF0000"/>
                </a:solidFill>
              </a:rPr>
              <a:t>Image Analysis</a:t>
            </a:r>
          </a:p>
        </p:txBody>
      </p:sp>
      <p:graphicFrame>
        <p:nvGraphicFramePr>
          <p:cNvPr id="6" name="Diagram 5"/>
          <p:cNvGraphicFramePr/>
          <p:nvPr>
            <p:extLst>
              <p:ext uri="{D42A27DB-BD31-4B8C-83A1-F6EECF244321}">
                <p14:modId xmlns:p14="http://schemas.microsoft.com/office/powerpoint/2010/main" val="4108397198"/>
              </p:ext>
            </p:extLst>
          </p:nvPr>
        </p:nvGraphicFramePr>
        <p:xfrm>
          <a:off x="2819400" y="1752600"/>
          <a:ext cx="6096000" cy="335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838200" y="5410200"/>
            <a:ext cx="8305800" cy="1200329"/>
          </a:xfrm>
          <a:prstGeom prst="rect">
            <a:avLst/>
          </a:prstGeom>
          <a:noFill/>
        </p:spPr>
        <p:txBody>
          <a:bodyPr wrap="square" rtlCol="0">
            <a:spAutoFit/>
          </a:bodyPr>
          <a:lstStyle/>
          <a:p>
            <a:r>
              <a:rPr lang="en-US" dirty="0"/>
              <a:t>Amazon Cloud    – Stores the image, and provides the URL link for image</a:t>
            </a:r>
          </a:p>
          <a:p>
            <a:r>
              <a:rPr lang="en-US" dirty="0"/>
              <a:t>PHP program      -  Calls Cloud Cognitive services and interpret the results. </a:t>
            </a:r>
          </a:p>
          <a:p>
            <a:r>
              <a:rPr lang="en-US" dirty="0"/>
              <a:t>Vision API           -  Microsoft Cloud service interprets the image</a:t>
            </a:r>
          </a:p>
          <a:p>
            <a:r>
              <a:rPr lang="en-US" dirty="0"/>
              <a:t>Face API             -  Microsoft Cloud Service recognize and verifies the face</a:t>
            </a:r>
          </a:p>
        </p:txBody>
      </p:sp>
    </p:spTree>
    <p:extLst>
      <p:ext uri="{BB962C8B-B14F-4D97-AF65-F5344CB8AC3E}">
        <p14:creationId xmlns:p14="http://schemas.microsoft.com/office/powerpoint/2010/main" val="3064030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3200" b="1" dirty="0"/>
              <a:t>Mobile App Prototype model built</a:t>
            </a:r>
          </a:p>
        </p:txBody>
      </p:sp>
      <p:sp>
        <p:nvSpPr>
          <p:cNvPr id="3" name="Content Placeholder 2"/>
          <p:cNvSpPr>
            <a:spLocks noGrp="1"/>
          </p:cNvSpPr>
          <p:nvPr>
            <p:ph idx="1"/>
          </p:nvPr>
        </p:nvSpPr>
        <p:spPr>
          <a:xfrm>
            <a:off x="437367" y="1600200"/>
            <a:ext cx="8229600" cy="4876800"/>
          </a:xfrm>
        </p:spPr>
        <p:txBody>
          <a:bodyPr/>
          <a:lstStyle/>
          <a:p>
            <a:r>
              <a:rPr lang="en-US" dirty="0"/>
              <a:t> </a:t>
            </a:r>
          </a:p>
        </p:txBody>
      </p:sp>
      <p:pic>
        <p:nvPicPr>
          <p:cNvPr id="4" name="Picture 3"/>
          <p:cNvPicPr>
            <a:picLocks noChangeAspect="1"/>
          </p:cNvPicPr>
          <p:nvPr/>
        </p:nvPicPr>
        <p:blipFill>
          <a:blip r:embed="rId2"/>
          <a:stretch>
            <a:fillRect/>
          </a:stretch>
        </p:blipFill>
        <p:spPr>
          <a:xfrm>
            <a:off x="564732" y="1362145"/>
            <a:ext cx="3851742" cy="5410200"/>
          </a:xfrm>
          <a:prstGeom prst="rect">
            <a:avLst/>
          </a:prstGeom>
        </p:spPr>
      </p:pic>
      <p:sp>
        <p:nvSpPr>
          <p:cNvPr id="6" name="Right Arrow 5"/>
          <p:cNvSpPr/>
          <p:nvPr/>
        </p:nvSpPr>
        <p:spPr>
          <a:xfrm>
            <a:off x="4724400" y="19050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194120" y="1696134"/>
            <a:ext cx="2438400" cy="646331"/>
          </a:xfrm>
          <a:prstGeom prst="rect">
            <a:avLst/>
          </a:prstGeom>
          <a:noFill/>
        </p:spPr>
        <p:txBody>
          <a:bodyPr wrap="square" rtlCol="0">
            <a:spAutoFit/>
          </a:bodyPr>
          <a:lstStyle/>
          <a:p>
            <a:r>
              <a:rPr lang="en-US" dirty="0">
                <a:solidFill>
                  <a:srgbClr val="00B050"/>
                </a:solidFill>
              </a:rPr>
              <a:t>Voice activated buttons for controls</a:t>
            </a:r>
          </a:p>
        </p:txBody>
      </p:sp>
      <p:cxnSp>
        <p:nvCxnSpPr>
          <p:cNvPr id="9" name="Elbow Connector 8"/>
          <p:cNvCxnSpPr/>
          <p:nvPr/>
        </p:nvCxnSpPr>
        <p:spPr>
          <a:xfrm>
            <a:off x="4724400" y="2590800"/>
            <a:ext cx="914400" cy="304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48400" y="2572434"/>
            <a:ext cx="2438400" cy="923330"/>
          </a:xfrm>
          <a:prstGeom prst="rect">
            <a:avLst/>
          </a:prstGeom>
          <a:noFill/>
        </p:spPr>
        <p:txBody>
          <a:bodyPr wrap="square" rtlCol="0">
            <a:spAutoFit/>
          </a:bodyPr>
          <a:lstStyle/>
          <a:p>
            <a:r>
              <a:rPr lang="en-US" dirty="0">
                <a:solidFill>
                  <a:srgbClr val="00B050"/>
                </a:solidFill>
              </a:rPr>
              <a:t>Labels for display – Voice controlled as well</a:t>
            </a:r>
          </a:p>
        </p:txBody>
      </p:sp>
      <p:sp>
        <p:nvSpPr>
          <p:cNvPr id="14" name="Right Brace 13"/>
          <p:cNvSpPr/>
          <p:nvPr/>
        </p:nvSpPr>
        <p:spPr>
          <a:xfrm>
            <a:off x="4724400" y="3124200"/>
            <a:ext cx="457200" cy="1524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6248400" y="3724870"/>
            <a:ext cx="2438400" cy="1477328"/>
          </a:xfrm>
          <a:prstGeom prst="rect">
            <a:avLst/>
          </a:prstGeom>
          <a:noFill/>
        </p:spPr>
        <p:txBody>
          <a:bodyPr wrap="square" rtlCol="0">
            <a:spAutoFit/>
          </a:bodyPr>
          <a:lstStyle/>
          <a:p>
            <a:r>
              <a:rPr lang="en-US" dirty="0">
                <a:solidFill>
                  <a:srgbClr val="00B050"/>
                </a:solidFill>
              </a:rPr>
              <a:t>Image Analysis.</a:t>
            </a:r>
          </a:p>
          <a:p>
            <a:endParaRPr lang="en-US" dirty="0">
              <a:solidFill>
                <a:srgbClr val="00B050"/>
              </a:solidFill>
            </a:endParaRPr>
          </a:p>
          <a:p>
            <a:r>
              <a:rPr lang="en-US" dirty="0">
                <a:solidFill>
                  <a:srgbClr val="00B050"/>
                </a:solidFill>
              </a:rPr>
              <a:t>Predictive suggestion based on the image analysis.</a:t>
            </a:r>
          </a:p>
        </p:txBody>
      </p:sp>
      <p:pic>
        <p:nvPicPr>
          <p:cNvPr id="16" name="Picture 15"/>
          <p:cNvPicPr>
            <a:picLocks noChangeAspect="1"/>
          </p:cNvPicPr>
          <p:nvPr/>
        </p:nvPicPr>
        <p:blipFill>
          <a:blip r:embed="rId3"/>
          <a:stretch>
            <a:fillRect/>
          </a:stretch>
        </p:blipFill>
        <p:spPr>
          <a:xfrm>
            <a:off x="4425863" y="5468476"/>
            <a:ext cx="4794337" cy="1290300"/>
          </a:xfrm>
          <a:prstGeom prst="rect">
            <a:avLst/>
          </a:prstGeom>
        </p:spPr>
      </p:pic>
      <p:sp>
        <p:nvSpPr>
          <p:cNvPr id="17" name="TextBox 16"/>
          <p:cNvSpPr txBox="1"/>
          <p:nvPr/>
        </p:nvSpPr>
        <p:spPr>
          <a:xfrm>
            <a:off x="4678471" y="5226208"/>
            <a:ext cx="4129425" cy="369332"/>
          </a:xfrm>
          <a:prstGeom prst="rect">
            <a:avLst/>
          </a:prstGeom>
          <a:noFill/>
        </p:spPr>
        <p:txBody>
          <a:bodyPr wrap="square" rtlCol="0">
            <a:spAutoFit/>
          </a:bodyPr>
          <a:lstStyle/>
          <a:p>
            <a:pPr algn="ctr"/>
            <a:r>
              <a:rPr lang="en-US" b="1" dirty="0">
                <a:solidFill>
                  <a:srgbClr val="FF0000"/>
                </a:solidFill>
              </a:rPr>
              <a:t>Activity Component Controls </a:t>
            </a:r>
          </a:p>
        </p:txBody>
      </p:sp>
    </p:spTree>
    <p:extLst>
      <p:ext uri="{BB962C8B-B14F-4D97-AF65-F5344CB8AC3E}">
        <p14:creationId xmlns:p14="http://schemas.microsoft.com/office/powerpoint/2010/main" val="4022821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Cloud storage for images</a:t>
            </a:r>
          </a:p>
        </p:txBody>
      </p:sp>
      <p:pic>
        <p:nvPicPr>
          <p:cNvPr id="4" name="Content Placeholder 3"/>
          <p:cNvPicPr>
            <a:picLocks noGrp="1" noChangeAspect="1"/>
          </p:cNvPicPr>
          <p:nvPr>
            <p:ph idx="1"/>
          </p:nvPr>
        </p:nvPicPr>
        <p:blipFill>
          <a:blip r:embed="rId2"/>
          <a:stretch>
            <a:fillRect/>
          </a:stretch>
        </p:blipFill>
        <p:spPr>
          <a:xfrm>
            <a:off x="457200" y="1872211"/>
            <a:ext cx="8229600" cy="4332777"/>
          </a:xfrm>
          <a:prstGeom prst="rect">
            <a:avLst/>
          </a:prstGeom>
        </p:spPr>
      </p:pic>
    </p:spTree>
    <p:extLst>
      <p:ext uri="{BB962C8B-B14F-4D97-AF65-F5344CB8AC3E}">
        <p14:creationId xmlns:p14="http://schemas.microsoft.com/office/powerpoint/2010/main" val="176288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MIT Mobile App Inventor – Design block for Location Sensor</a:t>
            </a:r>
            <a:br>
              <a:rPr lang="en-US" sz="2400" dirty="0"/>
            </a:br>
            <a:r>
              <a:rPr lang="en-US" sz="2400" dirty="0"/>
              <a:t> Voice activation of Address information</a:t>
            </a:r>
          </a:p>
        </p:txBody>
      </p:sp>
      <p:pic>
        <p:nvPicPr>
          <p:cNvPr id="6" name="Content Placeholder 5"/>
          <p:cNvPicPr>
            <a:picLocks noGrp="1" noChangeAspect="1"/>
          </p:cNvPicPr>
          <p:nvPr>
            <p:ph idx="1"/>
          </p:nvPr>
        </p:nvPicPr>
        <p:blipFill>
          <a:blip r:embed="rId2"/>
          <a:stretch>
            <a:fillRect/>
          </a:stretch>
        </p:blipFill>
        <p:spPr>
          <a:xfrm>
            <a:off x="471814" y="1676400"/>
            <a:ext cx="8229600" cy="2638967"/>
          </a:xfrm>
          <a:prstGeom prst="rect">
            <a:avLst/>
          </a:prstGeom>
        </p:spPr>
      </p:pic>
      <p:pic>
        <p:nvPicPr>
          <p:cNvPr id="8" name="Picture 7"/>
          <p:cNvPicPr>
            <a:picLocks noChangeAspect="1"/>
          </p:cNvPicPr>
          <p:nvPr/>
        </p:nvPicPr>
        <p:blipFill>
          <a:blip r:embed="rId3"/>
          <a:stretch>
            <a:fillRect/>
          </a:stretch>
        </p:blipFill>
        <p:spPr>
          <a:xfrm>
            <a:off x="108657" y="4495800"/>
            <a:ext cx="8955913" cy="1999800"/>
          </a:xfrm>
          <a:prstGeom prst="rect">
            <a:avLst/>
          </a:prstGeom>
        </p:spPr>
      </p:pic>
    </p:spTree>
    <p:extLst>
      <p:ext uri="{BB962C8B-B14F-4D97-AF65-F5344CB8AC3E}">
        <p14:creationId xmlns:p14="http://schemas.microsoft.com/office/powerpoint/2010/main" val="4012131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analysis – Invoking Web PHP</a:t>
            </a:r>
          </a:p>
        </p:txBody>
      </p:sp>
      <p:sp>
        <p:nvSpPr>
          <p:cNvPr id="5" name="Content Placeholder 4"/>
          <p:cNvSpPr>
            <a:spLocks noGrp="1"/>
          </p:cNvSpPr>
          <p:nvPr>
            <p:ph idx="1"/>
          </p:nvPr>
        </p:nvSpPr>
        <p:spPr/>
        <p:txBody>
          <a:bodyPr/>
          <a:lstStyle/>
          <a:p>
            <a:pPr marL="0" indent="0">
              <a:buNone/>
            </a:pPr>
            <a:r>
              <a:rPr lang="en-US" dirty="0"/>
              <a:t> </a:t>
            </a:r>
          </a:p>
          <a:p>
            <a:pPr marL="0" indent="0">
              <a:buNone/>
            </a:pPr>
            <a:r>
              <a:rPr lang="en-US" dirty="0"/>
              <a:t>http://52.202.165.214/vision1.php?fn=</a:t>
            </a:r>
          </a:p>
        </p:txBody>
      </p:sp>
      <p:pic>
        <p:nvPicPr>
          <p:cNvPr id="6" name="Picture 5"/>
          <p:cNvPicPr>
            <a:picLocks noChangeAspect="1"/>
          </p:cNvPicPr>
          <p:nvPr/>
        </p:nvPicPr>
        <p:blipFill>
          <a:blip r:embed="rId2"/>
          <a:stretch>
            <a:fillRect/>
          </a:stretch>
        </p:blipFill>
        <p:spPr>
          <a:xfrm>
            <a:off x="152400" y="1524000"/>
            <a:ext cx="7543800" cy="2253900"/>
          </a:xfrm>
          <a:prstGeom prst="rect">
            <a:avLst/>
          </a:prstGeom>
        </p:spPr>
      </p:pic>
      <p:pic>
        <p:nvPicPr>
          <p:cNvPr id="7" name="Picture 6"/>
          <p:cNvPicPr>
            <a:picLocks noChangeAspect="1"/>
          </p:cNvPicPr>
          <p:nvPr/>
        </p:nvPicPr>
        <p:blipFill>
          <a:blip r:embed="rId3"/>
          <a:stretch>
            <a:fillRect/>
          </a:stretch>
        </p:blipFill>
        <p:spPr>
          <a:xfrm>
            <a:off x="228600" y="3866885"/>
            <a:ext cx="5629996" cy="2458500"/>
          </a:xfrm>
          <a:prstGeom prst="rect">
            <a:avLst/>
          </a:prstGeom>
        </p:spPr>
      </p:pic>
    </p:spTree>
    <p:extLst>
      <p:ext uri="{BB962C8B-B14F-4D97-AF65-F5344CB8AC3E}">
        <p14:creationId xmlns:p14="http://schemas.microsoft.com/office/powerpoint/2010/main" val="3459000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PHP web application for image analysis</a:t>
            </a:r>
          </a:p>
        </p:txBody>
      </p:sp>
      <p:pic>
        <p:nvPicPr>
          <p:cNvPr id="4" name="Content Placeholder 3"/>
          <p:cNvPicPr>
            <a:picLocks noGrp="1" noChangeAspect="1"/>
          </p:cNvPicPr>
          <p:nvPr>
            <p:ph idx="1"/>
          </p:nvPr>
        </p:nvPicPr>
        <p:blipFill>
          <a:blip r:embed="rId2"/>
          <a:stretch>
            <a:fillRect/>
          </a:stretch>
        </p:blipFill>
        <p:spPr>
          <a:xfrm>
            <a:off x="457200" y="1762549"/>
            <a:ext cx="8229600" cy="4552101"/>
          </a:xfrm>
          <a:prstGeom prst="rect">
            <a:avLst/>
          </a:prstGeom>
        </p:spPr>
      </p:pic>
    </p:spTree>
    <p:extLst>
      <p:ext uri="{BB962C8B-B14F-4D97-AF65-F5344CB8AC3E}">
        <p14:creationId xmlns:p14="http://schemas.microsoft.com/office/powerpoint/2010/main" val="934326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web application continued</a:t>
            </a:r>
          </a:p>
        </p:txBody>
      </p:sp>
      <p:pic>
        <p:nvPicPr>
          <p:cNvPr id="4" name="Content Placeholder 3"/>
          <p:cNvPicPr>
            <a:picLocks noGrp="1" noChangeAspect="1"/>
          </p:cNvPicPr>
          <p:nvPr>
            <p:ph idx="1"/>
          </p:nvPr>
        </p:nvPicPr>
        <p:blipFill>
          <a:blip r:embed="rId2"/>
          <a:stretch>
            <a:fillRect/>
          </a:stretch>
        </p:blipFill>
        <p:spPr>
          <a:xfrm>
            <a:off x="457200" y="1764732"/>
            <a:ext cx="8229600" cy="4547735"/>
          </a:xfrm>
          <a:prstGeom prst="rect">
            <a:avLst/>
          </a:prstGeom>
        </p:spPr>
      </p:pic>
    </p:spTree>
    <p:extLst>
      <p:ext uri="{BB962C8B-B14F-4D97-AF65-F5344CB8AC3E}">
        <p14:creationId xmlns:p14="http://schemas.microsoft.com/office/powerpoint/2010/main" val="460836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 result pictures </a:t>
            </a:r>
          </a:p>
        </p:txBody>
      </p:sp>
      <p:sp>
        <p:nvSpPr>
          <p:cNvPr id="3" name="Content Placeholder 2"/>
          <p:cNvSpPr>
            <a:spLocks noGrp="1"/>
          </p:cNvSpPr>
          <p:nvPr>
            <p:ph idx="1"/>
          </p:nvPr>
        </p:nvSpPr>
        <p:spPr/>
        <p:txBody>
          <a:bodyPr/>
          <a:lstStyle/>
          <a:p>
            <a:r>
              <a:rPr lang="en-US" dirty="0"/>
              <a:t> </a:t>
            </a:r>
          </a:p>
          <a:p>
            <a:endParaRPr lang="en-US" dirty="0"/>
          </a:p>
        </p:txBody>
      </p:sp>
      <p:pic>
        <p:nvPicPr>
          <p:cNvPr id="5" name="Picture 4"/>
          <p:cNvPicPr>
            <a:picLocks noChangeAspect="1"/>
          </p:cNvPicPr>
          <p:nvPr/>
        </p:nvPicPr>
        <p:blipFill>
          <a:blip r:embed="rId2"/>
          <a:stretch>
            <a:fillRect/>
          </a:stretch>
        </p:blipFill>
        <p:spPr>
          <a:xfrm>
            <a:off x="609600" y="1447800"/>
            <a:ext cx="2933700" cy="3733801"/>
          </a:xfrm>
          <a:prstGeom prst="rect">
            <a:avLst/>
          </a:prstGeom>
        </p:spPr>
      </p:pic>
      <p:sp>
        <p:nvSpPr>
          <p:cNvPr id="6" name="TextBox 5"/>
          <p:cNvSpPr txBox="1"/>
          <p:nvPr/>
        </p:nvSpPr>
        <p:spPr>
          <a:xfrm>
            <a:off x="4343400" y="1371600"/>
            <a:ext cx="3810000" cy="1477328"/>
          </a:xfrm>
          <a:prstGeom prst="rect">
            <a:avLst/>
          </a:prstGeom>
          <a:noFill/>
        </p:spPr>
        <p:txBody>
          <a:bodyPr wrap="square" rtlCol="0">
            <a:spAutoFit/>
          </a:bodyPr>
          <a:lstStyle/>
          <a:p>
            <a:r>
              <a:rPr lang="en-US" dirty="0">
                <a:solidFill>
                  <a:srgbClr val="00B050"/>
                </a:solidFill>
              </a:rPr>
              <a:t>Result</a:t>
            </a:r>
            <a:r>
              <a:rPr lang="en-US" dirty="0"/>
              <a:t> : Display of current locations </a:t>
            </a:r>
          </a:p>
          <a:p>
            <a:r>
              <a:rPr lang="en-US" dirty="0">
                <a:solidFill>
                  <a:srgbClr val="00B050"/>
                </a:solidFill>
              </a:rPr>
              <a:t>             </a:t>
            </a:r>
            <a:r>
              <a:rPr lang="en-US" dirty="0"/>
              <a:t>Display of remembered location </a:t>
            </a:r>
          </a:p>
          <a:p>
            <a:endParaRPr lang="en-US" dirty="0">
              <a:solidFill>
                <a:srgbClr val="00B050"/>
              </a:solidFill>
            </a:endParaRPr>
          </a:p>
          <a:p>
            <a:r>
              <a:rPr lang="en-US" dirty="0"/>
              <a:t>    </a:t>
            </a:r>
          </a:p>
        </p:txBody>
      </p:sp>
      <p:pic>
        <p:nvPicPr>
          <p:cNvPr id="7" name="Picture 6"/>
          <p:cNvPicPr>
            <a:picLocks noChangeAspect="1"/>
          </p:cNvPicPr>
          <p:nvPr/>
        </p:nvPicPr>
        <p:blipFill>
          <a:blip r:embed="rId3"/>
          <a:stretch>
            <a:fillRect/>
          </a:stretch>
        </p:blipFill>
        <p:spPr>
          <a:xfrm>
            <a:off x="4343400" y="2362200"/>
            <a:ext cx="3505200" cy="3467100"/>
          </a:xfrm>
          <a:prstGeom prst="rect">
            <a:avLst/>
          </a:prstGeom>
        </p:spPr>
      </p:pic>
      <p:sp>
        <p:nvSpPr>
          <p:cNvPr id="8" name="TextBox 7"/>
          <p:cNvSpPr txBox="1"/>
          <p:nvPr/>
        </p:nvSpPr>
        <p:spPr>
          <a:xfrm>
            <a:off x="609600" y="5638800"/>
            <a:ext cx="3810000" cy="923330"/>
          </a:xfrm>
          <a:prstGeom prst="rect">
            <a:avLst/>
          </a:prstGeom>
          <a:noFill/>
        </p:spPr>
        <p:txBody>
          <a:bodyPr wrap="square" rtlCol="0">
            <a:spAutoFit/>
          </a:bodyPr>
          <a:lstStyle/>
          <a:p>
            <a:r>
              <a:rPr lang="en-US" dirty="0">
                <a:solidFill>
                  <a:srgbClr val="00B050"/>
                </a:solidFill>
              </a:rPr>
              <a:t>Result</a:t>
            </a:r>
            <a:r>
              <a:rPr lang="en-US" dirty="0"/>
              <a:t> : Display of image analysis result</a:t>
            </a:r>
            <a:endParaRPr lang="en-US" dirty="0">
              <a:solidFill>
                <a:srgbClr val="00B050"/>
              </a:solidFill>
            </a:endParaRPr>
          </a:p>
          <a:p>
            <a:r>
              <a:rPr lang="en-US" dirty="0"/>
              <a:t>    </a:t>
            </a:r>
          </a:p>
        </p:txBody>
      </p:sp>
      <p:sp>
        <p:nvSpPr>
          <p:cNvPr id="9" name="Right Arrow 8"/>
          <p:cNvSpPr/>
          <p:nvPr/>
        </p:nvSpPr>
        <p:spPr>
          <a:xfrm>
            <a:off x="3810000" y="1676400"/>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3200400" y="5983933"/>
            <a:ext cx="914400" cy="2241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24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4621-C67C-44D6-8462-A9E206A58FF1}"/>
              </a:ext>
            </a:extLst>
          </p:cNvPr>
          <p:cNvSpPr>
            <a:spLocks noGrp="1"/>
          </p:cNvSpPr>
          <p:nvPr>
            <p:ph type="title"/>
          </p:nvPr>
        </p:nvSpPr>
        <p:spPr/>
        <p:txBody>
          <a:bodyPr/>
          <a:lstStyle/>
          <a:p>
            <a:r>
              <a:rPr lang="en-US" dirty="0"/>
              <a:t>Underlying Problem</a:t>
            </a:r>
          </a:p>
        </p:txBody>
      </p:sp>
      <p:sp>
        <p:nvSpPr>
          <p:cNvPr id="3" name="Content Placeholder 2">
            <a:extLst>
              <a:ext uri="{FF2B5EF4-FFF2-40B4-BE49-F238E27FC236}">
                <a16:creationId xmlns:a16="http://schemas.microsoft.com/office/drawing/2014/main" id="{447958E5-0170-45AB-AD42-EB061D920AD1}"/>
              </a:ext>
            </a:extLst>
          </p:cNvPr>
          <p:cNvSpPr>
            <a:spLocks noGrp="1"/>
          </p:cNvSpPr>
          <p:nvPr>
            <p:ph idx="1"/>
          </p:nvPr>
        </p:nvSpPr>
        <p:spPr/>
        <p:txBody>
          <a:bodyPr/>
          <a:lstStyle/>
          <a:p>
            <a:r>
              <a:rPr lang="en-US" dirty="0"/>
              <a:t>Visually impaired individuals, due to deformations in retinal proteins, often struggle with independent living</a:t>
            </a:r>
          </a:p>
          <a:p>
            <a:r>
              <a:rPr lang="en-US" dirty="0"/>
              <a:t>Question at play: How to address the struggles faced by visually impaired individuals through a technical innovation?</a:t>
            </a:r>
          </a:p>
        </p:txBody>
      </p:sp>
    </p:spTree>
    <p:extLst>
      <p:ext uri="{BB962C8B-B14F-4D97-AF65-F5344CB8AC3E}">
        <p14:creationId xmlns:p14="http://schemas.microsoft.com/office/powerpoint/2010/main" val="3309648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Face recognition and Identification using Cloud Face API</a:t>
            </a:r>
          </a:p>
        </p:txBody>
      </p:sp>
      <p:sp>
        <p:nvSpPr>
          <p:cNvPr id="3" name="Content Placeholder 2"/>
          <p:cNvSpPr>
            <a:spLocks noGrp="1"/>
          </p:cNvSpPr>
          <p:nvPr>
            <p:ph idx="1"/>
          </p:nvPr>
        </p:nvSpPr>
        <p:spPr/>
        <p:txBody>
          <a:bodyPr/>
          <a:lstStyle/>
          <a:p>
            <a:pPr marL="0" indent="0">
              <a:buNone/>
            </a:pPr>
            <a:r>
              <a:rPr lang="en-US" dirty="0"/>
              <a:t> </a:t>
            </a:r>
          </a:p>
        </p:txBody>
      </p:sp>
      <p:sp>
        <p:nvSpPr>
          <p:cNvPr id="6" name="Rectangle 5"/>
          <p:cNvSpPr/>
          <p:nvPr/>
        </p:nvSpPr>
        <p:spPr>
          <a:xfrm>
            <a:off x="304800" y="1493729"/>
            <a:ext cx="8686800" cy="5632311"/>
          </a:xfrm>
          <a:prstGeom prst="rect">
            <a:avLst/>
          </a:prstGeom>
        </p:spPr>
        <p:txBody>
          <a:bodyPr wrap="square">
            <a:spAutoFit/>
          </a:bodyPr>
          <a:lstStyle/>
          <a:p>
            <a:r>
              <a:rPr lang="en-US" sz="1000" dirty="0"/>
              <a:t>$headers = array(</a:t>
            </a:r>
          </a:p>
          <a:p>
            <a:r>
              <a:rPr lang="en-US" sz="1000" dirty="0"/>
              <a:t>    // Request headers</a:t>
            </a:r>
          </a:p>
          <a:p>
            <a:r>
              <a:rPr lang="en-US" sz="1000" dirty="0"/>
              <a:t>    'Content-Type' =&gt; 'application/</a:t>
            </a:r>
            <a:r>
              <a:rPr lang="en-US" sz="1000" dirty="0" err="1"/>
              <a:t>json</a:t>
            </a:r>
            <a:r>
              <a:rPr lang="en-US" sz="1000" dirty="0"/>
              <a:t>',</a:t>
            </a:r>
          </a:p>
          <a:p>
            <a:r>
              <a:rPr lang="en-US" sz="1000" dirty="0"/>
              <a:t>    '</a:t>
            </a:r>
            <a:r>
              <a:rPr lang="en-US" sz="1000" dirty="0" err="1"/>
              <a:t>Ocp</a:t>
            </a:r>
            <a:r>
              <a:rPr lang="en-US" sz="1000" dirty="0"/>
              <a:t>-</a:t>
            </a:r>
            <a:r>
              <a:rPr lang="en-US" sz="1000" dirty="0" err="1"/>
              <a:t>Apim</a:t>
            </a:r>
            <a:r>
              <a:rPr lang="en-US" sz="1000" dirty="0"/>
              <a:t>-Subscription-Key' =&gt; '61646d3654eb4c7792e6538ac0b52c86',</a:t>
            </a:r>
          </a:p>
          <a:p>
            <a:r>
              <a:rPr lang="en-US" sz="1000" dirty="0"/>
              <a:t>);</a:t>
            </a:r>
          </a:p>
          <a:p>
            <a:endParaRPr lang="en-US" sz="1000" dirty="0"/>
          </a:p>
          <a:p>
            <a:r>
              <a:rPr lang="en-US" sz="1000" dirty="0"/>
              <a:t>$request-&gt;</a:t>
            </a:r>
            <a:r>
              <a:rPr lang="en-US" sz="1000" dirty="0" err="1"/>
              <a:t>setHeader</a:t>
            </a:r>
            <a:r>
              <a:rPr lang="en-US" sz="1000" dirty="0"/>
              <a:t>($headers);</a:t>
            </a:r>
          </a:p>
          <a:p>
            <a:r>
              <a:rPr lang="en-US" sz="1000" dirty="0"/>
              <a:t>$</a:t>
            </a:r>
            <a:r>
              <a:rPr lang="en-US" sz="1000" dirty="0" err="1"/>
              <a:t>url</a:t>
            </a:r>
            <a:r>
              <a:rPr lang="en-US" sz="1000" dirty="0"/>
              <a:t> = $request-&gt;</a:t>
            </a:r>
            <a:r>
              <a:rPr lang="en-US" sz="1000" dirty="0" err="1"/>
              <a:t>getUrl</a:t>
            </a:r>
            <a:r>
              <a:rPr lang="en-US" sz="1000" dirty="0"/>
              <a:t>();</a:t>
            </a:r>
          </a:p>
          <a:p>
            <a:r>
              <a:rPr lang="en-US" sz="1000" dirty="0"/>
              <a:t>        $request-&gt;</a:t>
            </a:r>
            <a:r>
              <a:rPr lang="en-US" sz="1000" dirty="0" err="1"/>
              <a:t>setConfig</a:t>
            </a:r>
            <a:r>
              <a:rPr lang="en-US" sz="1000" dirty="0"/>
              <a:t>(array(</a:t>
            </a:r>
          </a:p>
          <a:p>
            <a:r>
              <a:rPr lang="en-US" sz="1000" dirty="0"/>
              <a:t>        '</a:t>
            </a:r>
            <a:r>
              <a:rPr lang="en-US" sz="1000" dirty="0" err="1"/>
              <a:t>ssl_verify_peer</a:t>
            </a:r>
            <a:r>
              <a:rPr lang="en-US" sz="1000" dirty="0"/>
              <a:t>'   =&gt; FALSE,</a:t>
            </a:r>
          </a:p>
          <a:p>
            <a:r>
              <a:rPr lang="en-US" sz="1000" dirty="0"/>
              <a:t>        '</a:t>
            </a:r>
            <a:r>
              <a:rPr lang="en-US" sz="1000" dirty="0" err="1"/>
              <a:t>ssl_verify_host</a:t>
            </a:r>
            <a:r>
              <a:rPr lang="en-US" sz="1000" dirty="0"/>
              <a:t>'   =&gt; FALSE</a:t>
            </a:r>
          </a:p>
          <a:p>
            <a:r>
              <a:rPr lang="en-US" sz="1000" dirty="0"/>
              <a:t>         ));</a:t>
            </a:r>
          </a:p>
          <a:p>
            <a:r>
              <a:rPr lang="en-US" sz="1000" dirty="0"/>
              <a:t>$parameters = array(</a:t>
            </a:r>
          </a:p>
          <a:p>
            <a:r>
              <a:rPr lang="en-US" sz="1000" dirty="0"/>
              <a:t>    // Request parameters</a:t>
            </a:r>
          </a:p>
          <a:p>
            <a:r>
              <a:rPr lang="en-US" sz="1000" dirty="0"/>
              <a:t>    '</a:t>
            </a:r>
            <a:r>
              <a:rPr lang="en-US" sz="1000" dirty="0" err="1"/>
              <a:t>returnFaceId</a:t>
            </a:r>
            <a:r>
              <a:rPr lang="en-US" sz="1000" dirty="0"/>
              <a:t>' =&gt; 'true',</a:t>
            </a:r>
          </a:p>
          <a:p>
            <a:r>
              <a:rPr lang="en-US" sz="1000" dirty="0"/>
              <a:t>    '</a:t>
            </a:r>
            <a:r>
              <a:rPr lang="en-US" sz="1000" dirty="0" err="1"/>
              <a:t>returnFaceLandmarks</a:t>
            </a:r>
            <a:r>
              <a:rPr lang="en-US" sz="1000" dirty="0"/>
              <a:t>' =&gt; 'false',</a:t>
            </a:r>
          </a:p>
          <a:p>
            <a:r>
              <a:rPr lang="en-US" sz="1000" dirty="0"/>
              <a:t>    '</a:t>
            </a:r>
            <a:r>
              <a:rPr lang="en-US" sz="1000" dirty="0" err="1"/>
              <a:t>returnFaceAttributes</a:t>
            </a:r>
            <a:r>
              <a:rPr lang="en-US" sz="1000" dirty="0"/>
              <a:t>' =&gt; '</a:t>
            </a:r>
            <a:r>
              <a:rPr lang="en-US" sz="1000" dirty="0" err="1"/>
              <a:t>age,gender</a:t>
            </a:r>
            <a:r>
              <a:rPr lang="en-US" sz="1000" dirty="0"/>
              <a:t>',</a:t>
            </a:r>
          </a:p>
          <a:p>
            <a:endParaRPr lang="en-US" sz="1000" dirty="0"/>
          </a:p>
          <a:p>
            <a:r>
              <a:rPr lang="en-US" sz="1000" dirty="0"/>
              <a:t>);</a:t>
            </a:r>
          </a:p>
          <a:p>
            <a:r>
              <a:rPr lang="en-US" sz="1000" dirty="0"/>
              <a:t>$</a:t>
            </a:r>
            <a:r>
              <a:rPr lang="en-US" sz="1000" dirty="0" err="1"/>
              <a:t>url</a:t>
            </a:r>
            <a:r>
              <a:rPr lang="en-US" sz="1000" dirty="0"/>
              <a:t>-&gt;</a:t>
            </a:r>
            <a:r>
              <a:rPr lang="en-US" sz="1000" dirty="0" err="1"/>
              <a:t>setQueryVariables</a:t>
            </a:r>
            <a:r>
              <a:rPr lang="en-US" sz="1000" dirty="0"/>
              <a:t>($parameters);</a:t>
            </a:r>
          </a:p>
          <a:p>
            <a:r>
              <a:rPr lang="en-US" sz="1000" dirty="0"/>
              <a:t>$request-&gt;</a:t>
            </a:r>
            <a:r>
              <a:rPr lang="en-US" sz="1000" dirty="0" err="1"/>
              <a:t>setMethod</a:t>
            </a:r>
            <a:r>
              <a:rPr lang="en-US" sz="1000" dirty="0"/>
              <a:t>(HTTP_Request2::METHOD_POST);</a:t>
            </a:r>
          </a:p>
          <a:p>
            <a:r>
              <a:rPr lang="en-US" sz="1000" dirty="0"/>
              <a:t>$request-&gt;</a:t>
            </a:r>
            <a:r>
              <a:rPr lang="en-US" sz="1000" dirty="0" err="1"/>
              <a:t>setBody</a:t>
            </a:r>
            <a:r>
              <a:rPr lang="en-US" sz="1000" dirty="0"/>
              <a:t>("{'</a:t>
            </a:r>
            <a:r>
              <a:rPr lang="en-US" sz="1000" dirty="0" err="1"/>
              <a:t>url</a:t>
            </a:r>
            <a:r>
              <a:rPr lang="en-US" sz="1000" dirty="0"/>
              <a:t>':'https://s3.amazonaws.com/</a:t>
            </a:r>
            <a:r>
              <a:rPr lang="en-US" sz="1000" dirty="0" err="1"/>
              <a:t>sanksecyberimages</a:t>
            </a:r>
            <a:r>
              <a:rPr lang="en-US" sz="1000" dirty="0"/>
              <a:t>/currentface.jpg'}");</a:t>
            </a:r>
          </a:p>
          <a:p>
            <a:r>
              <a:rPr lang="en-US" sz="1000" dirty="0"/>
              <a:t>try</a:t>
            </a:r>
          </a:p>
          <a:p>
            <a:r>
              <a:rPr lang="en-US" sz="1000" dirty="0"/>
              <a:t>{</a:t>
            </a:r>
          </a:p>
          <a:p>
            <a:r>
              <a:rPr lang="en-US" sz="1000" dirty="0"/>
              <a:t>    $response = $request-&gt;send();</a:t>
            </a:r>
          </a:p>
          <a:p>
            <a:r>
              <a:rPr lang="en-US" sz="1000" dirty="0"/>
              <a:t>//  echo $response-&gt;</a:t>
            </a:r>
            <a:r>
              <a:rPr lang="en-US" sz="1000" dirty="0" err="1"/>
              <a:t>getBody</a:t>
            </a:r>
            <a:r>
              <a:rPr lang="en-US" sz="1000" dirty="0"/>
              <a:t>();</a:t>
            </a:r>
          </a:p>
          <a:p>
            <a:endParaRPr lang="en-US" sz="1000" dirty="0"/>
          </a:p>
          <a:p>
            <a:r>
              <a:rPr lang="en-US" sz="1000" dirty="0"/>
              <a:t>    $</a:t>
            </a:r>
            <a:r>
              <a:rPr lang="en-US" sz="1000" dirty="0" err="1"/>
              <a:t>data_json</a:t>
            </a:r>
            <a:r>
              <a:rPr lang="en-US" sz="1000" dirty="0"/>
              <a:t>  = </a:t>
            </a:r>
            <a:r>
              <a:rPr lang="en-US" sz="1000" dirty="0" err="1"/>
              <a:t>json_decode</a:t>
            </a:r>
            <a:r>
              <a:rPr lang="en-US" sz="1000" dirty="0"/>
              <a:t>($response-&gt;</a:t>
            </a:r>
            <a:r>
              <a:rPr lang="en-US" sz="1000" dirty="0" err="1"/>
              <a:t>getBody</a:t>
            </a:r>
            <a:r>
              <a:rPr lang="en-US" sz="1000" dirty="0"/>
              <a:t>());</a:t>
            </a:r>
          </a:p>
          <a:p>
            <a:endParaRPr lang="en-US" sz="1000" dirty="0"/>
          </a:p>
          <a:p>
            <a:endParaRPr lang="en-US" sz="1000" dirty="0"/>
          </a:p>
          <a:p>
            <a:r>
              <a:rPr lang="en-US" sz="1000" dirty="0"/>
              <a:t>//    echo(</a:t>
            </a:r>
            <a:r>
              <a:rPr lang="en-US" sz="1000" dirty="0" err="1"/>
              <a:t>var_dump</a:t>
            </a:r>
            <a:r>
              <a:rPr lang="en-US" sz="1000" dirty="0"/>
              <a:t>($</a:t>
            </a:r>
            <a:r>
              <a:rPr lang="en-US" sz="1000" dirty="0" err="1"/>
              <a:t>data_json</a:t>
            </a:r>
            <a:r>
              <a:rPr lang="en-US" sz="1000" dirty="0"/>
              <a:t>));</a:t>
            </a:r>
          </a:p>
          <a:p>
            <a:endParaRPr lang="en-US" sz="1000" dirty="0"/>
          </a:p>
          <a:p>
            <a:r>
              <a:rPr lang="en-US" sz="1000" dirty="0"/>
              <a:t>   // $</a:t>
            </a:r>
            <a:r>
              <a:rPr lang="en-US" sz="1000" dirty="0" err="1"/>
              <a:t>image_description</a:t>
            </a:r>
            <a:r>
              <a:rPr lang="en-US" sz="1000" dirty="0"/>
              <a:t> = $</a:t>
            </a:r>
            <a:r>
              <a:rPr lang="en-US" sz="1000" dirty="0" err="1"/>
              <a:t>data_json</a:t>
            </a:r>
            <a:r>
              <a:rPr lang="en-US" sz="1000" dirty="0"/>
              <a:t>[0]-&gt;</a:t>
            </a:r>
            <a:r>
              <a:rPr lang="en-US" sz="1000" dirty="0" err="1"/>
              <a:t>faceId</a:t>
            </a:r>
            <a:r>
              <a:rPr lang="en-US" sz="1000" dirty="0"/>
              <a:t>;</a:t>
            </a:r>
          </a:p>
          <a:p>
            <a:endParaRPr lang="en-US" sz="1000" dirty="0"/>
          </a:p>
          <a:p>
            <a:r>
              <a:rPr lang="en-US" sz="1000" dirty="0"/>
              <a:t>    $</a:t>
            </a:r>
            <a:r>
              <a:rPr lang="en-US" sz="1000" dirty="0" err="1"/>
              <a:t>image_description</a:t>
            </a:r>
            <a:r>
              <a:rPr lang="en-US" sz="1000" dirty="0"/>
              <a:t> =   'It is ' . $</a:t>
            </a:r>
            <a:r>
              <a:rPr lang="en-US" sz="1000" dirty="0" err="1"/>
              <a:t>data_json</a:t>
            </a:r>
            <a:r>
              <a:rPr lang="en-US" sz="1000" dirty="0"/>
              <a:t>[0]-&gt;</a:t>
            </a:r>
            <a:r>
              <a:rPr lang="en-US" sz="1000" dirty="0" err="1"/>
              <a:t>faceAttributes</a:t>
            </a:r>
            <a:r>
              <a:rPr lang="en-US" sz="1000" dirty="0"/>
              <a:t>-&gt;gender . ' of roughly aged ' . </a:t>
            </a:r>
            <a:r>
              <a:rPr lang="en-US" sz="1000" dirty="0" err="1"/>
              <a:t>strval</a:t>
            </a:r>
            <a:r>
              <a:rPr lang="en-US" sz="1000" dirty="0"/>
              <a:t>(round($</a:t>
            </a:r>
            <a:r>
              <a:rPr lang="en-US" sz="1000" dirty="0" err="1"/>
              <a:t>data_json</a:t>
            </a:r>
            <a:r>
              <a:rPr lang="en-US" sz="1000" dirty="0"/>
              <a:t>[0]-&gt;</a:t>
            </a:r>
            <a:r>
              <a:rPr lang="en-US" sz="1000" dirty="0" err="1"/>
              <a:t>faceAttributes</a:t>
            </a:r>
            <a:r>
              <a:rPr lang="en-US" sz="1000" dirty="0"/>
              <a:t>-&gt;age));</a:t>
            </a:r>
          </a:p>
        </p:txBody>
      </p:sp>
    </p:spTree>
    <p:extLst>
      <p:ext uri="{BB962C8B-B14F-4D97-AF65-F5344CB8AC3E}">
        <p14:creationId xmlns:p14="http://schemas.microsoft.com/office/powerpoint/2010/main" val="2682246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a:t>Experiment Results</a:t>
            </a:r>
          </a:p>
        </p:txBody>
      </p:sp>
      <p:sp>
        <p:nvSpPr>
          <p:cNvPr id="5" name="TextBox 4"/>
          <p:cNvSpPr txBox="1"/>
          <p:nvPr/>
        </p:nvSpPr>
        <p:spPr>
          <a:xfrm>
            <a:off x="4419600" y="1371600"/>
            <a:ext cx="3810000" cy="2308324"/>
          </a:xfrm>
          <a:prstGeom prst="rect">
            <a:avLst/>
          </a:prstGeom>
          <a:noFill/>
        </p:spPr>
        <p:txBody>
          <a:bodyPr wrap="square" rtlCol="0">
            <a:spAutoFit/>
          </a:bodyPr>
          <a:lstStyle/>
          <a:p>
            <a:r>
              <a:rPr lang="en-US" dirty="0">
                <a:solidFill>
                  <a:srgbClr val="00B050"/>
                </a:solidFill>
              </a:rPr>
              <a:t>Result</a:t>
            </a:r>
            <a:r>
              <a:rPr lang="en-US" dirty="0"/>
              <a:t> : Green Traffic light</a:t>
            </a:r>
          </a:p>
          <a:p>
            <a:r>
              <a:rPr lang="en-US" dirty="0"/>
              <a:t> </a:t>
            </a:r>
            <a:r>
              <a:rPr lang="en-US" dirty="0">
                <a:solidFill>
                  <a:srgbClr val="00B050"/>
                </a:solidFill>
              </a:rPr>
              <a:t>Accent color </a:t>
            </a:r>
            <a:r>
              <a:rPr lang="en-US" dirty="0"/>
              <a:t>: Green  </a:t>
            </a:r>
          </a:p>
          <a:p>
            <a:r>
              <a:rPr lang="en-US" dirty="0">
                <a:solidFill>
                  <a:srgbClr val="00B050"/>
                </a:solidFill>
              </a:rPr>
              <a:t>Suggestion</a:t>
            </a:r>
            <a:r>
              <a:rPr lang="en-US" dirty="0"/>
              <a:t>:  Traffic signal with dominant color as blue and accent color as green.</a:t>
            </a:r>
          </a:p>
          <a:p>
            <a:r>
              <a:rPr lang="en-US" dirty="0">
                <a:solidFill>
                  <a:srgbClr val="00B050"/>
                </a:solidFill>
              </a:rPr>
              <a:t>Experiment success/failure</a:t>
            </a:r>
            <a:r>
              <a:rPr lang="en-US" dirty="0"/>
              <a:t>:  Success</a:t>
            </a:r>
          </a:p>
          <a:p>
            <a:r>
              <a:rPr lang="en-US" dirty="0"/>
              <a:t>    </a:t>
            </a:r>
          </a:p>
        </p:txBody>
      </p:sp>
      <p:pic>
        <p:nvPicPr>
          <p:cNvPr id="7" name="Picture 6"/>
          <p:cNvPicPr>
            <a:picLocks noChangeAspect="1"/>
          </p:cNvPicPr>
          <p:nvPr/>
        </p:nvPicPr>
        <p:blipFill>
          <a:blip r:embed="rId2"/>
          <a:stretch>
            <a:fillRect/>
          </a:stretch>
        </p:blipFill>
        <p:spPr>
          <a:xfrm>
            <a:off x="860120" y="4400550"/>
            <a:ext cx="2435529" cy="2000250"/>
          </a:xfrm>
          <a:prstGeom prst="rect">
            <a:avLst/>
          </a:prstGeom>
        </p:spPr>
      </p:pic>
      <p:sp>
        <p:nvSpPr>
          <p:cNvPr id="8" name="TextBox 7"/>
          <p:cNvSpPr txBox="1"/>
          <p:nvPr/>
        </p:nvSpPr>
        <p:spPr>
          <a:xfrm>
            <a:off x="4419600" y="4114800"/>
            <a:ext cx="3810000" cy="2585323"/>
          </a:xfrm>
          <a:prstGeom prst="rect">
            <a:avLst/>
          </a:prstGeom>
          <a:noFill/>
        </p:spPr>
        <p:txBody>
          <a:bodyPr wrap="square" rtlCol="0">
            <a:spAutoFit/>
          </a:bodyPr>
          <a:lstStyle/>
          <a:p>
            <a:r>
              <a:rPr lang="en-US" dirty="0">
                <a:solidFill>
                  <a:srgbClr val="00B050"/>
                </a:solidFill>
              </a:rPr>
              <a:t>Result</a:t>
            </a:r>
            <a:r>
              <a:rPr lang="en-US" dirty="0"/>
              <a:t> : Identifies it as close up traffic signal.</a:t>
            </a:r>
          </a:p>
          <a:p>
            <a:r>
              <a:rPr lang="en-US" dirty="0"/>
              <a:t> </a:t>
            </a:r>
            <a:r>
              <a:rPr lang="en-US" dirty="0">
                <a:solidFill>
                  <a:srgbClr val="00B050"/>
                </a:solidFill>
              </a:rPr>
              <a:t>Accent color </a:t>
            </a:r>
            <a:r>
              <a:rPr lang="en-US" dirty="0"/>
              <a:t>: Not Green/Red  </a:t>
            </a:r>
          </a:p>
          <a:p>
            <a:r>
              <a:rPr lang="en-US" dirty="0">
                <a:solidFill>
                  <a:srgbClr val="00B050"/>
                </a:solidFill>
              </a:rPr>
              <a:t>Suggestion</a:t>
            </a:r>
            <a:r>
              <a:rPr lang="en-US" dirty="0"/>
              <a:t>:  Traffic signal with dominant color as blue and accent color as brown.</a:t>
            </a:r>
          </a:p>
          <a:p>
            <a:r>
              <a:rPr lang="en-US" dirty="0">
                <a:solidFill>
                  <a:srgbClr val="00B050"/>
                </a:solidFill>
              </a:rPr>
              <a:t>Experiment success/failure</a:t>
            </a:r>
            <a:r>
              <a:rPr lang="en-US" dirty="0"/>
              <a:t>:  Success</a:t>
            </a:r>
          </a:p>
          <a:p>
            <a:r>
              <a:rPr lang="en-US" dirty="0"/>
              <a:t>    </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600200"/>
            <a:ext cx="2857500" cy="1600200"/>
          </a:xfrm>
        </p:spPr>
      </p:pic>
    </p:spTree>
    <p:extLst>
      <p:ext uri="{BB962C8B-B14F-4D97-AF65-F5344CB8AC3E}">
        <p14:creationId xmlns:p14="http://schemas.microsoft.com/office/powerpoint/2010/main" val="1697514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a:t>Experiment Results</a:t>
            </a:r>
          </a:p>
        </p:txBody>
      </p:sp>
      <p:sp>
        <p:nvSpPr>
          <p:cNvPr id="5" name="TextBox 4"/>
          <p:cNvSpPr txBox="1"/>
          <p:nvPr/>
        </p:nvSpPr>
        <p:spPr>
          <a:xfrm>
            <a:off x="4572000" y="1828800"/>
            <a:ext cx="3810000" cy="2031325"/>
          </a:xfrm>
          <a:prstGeom prst="rect">
            <a:avLst/>
          </a:prstGeom>
          <a:noFill/>
        </p:spPr>
        <p:txBody>
          <a:bodyPr wrap="square" rtlCol="0">
            <a:spAutoFit/>
          </a:bodyPr>
          <a:lstStyle/>
          <a:p>
            <a:r>
              <a:rPr lang="en-US" dirty="0">
                <a:solidFill>
                  <a:srgbClr val="00B050"/>
                </a:solidFill>
              </a:rPr>
              <a:t>Result</a:t>
            </a:r>
            <a:r>
              <a:rPr lang="en-US" dirty="0"/>
              <a:t> : a red stop light at sunset.  </a:t>
            </a:r>
            <a:r>
              <a:rPr lang="en-US" dirty="0">
                <a:solidFill>
                  <a:srgbClr val="00B050"/>
                </a:solidFill>
              </a:rPr>
              <a:t>Accent color </a:t>
            </a:r>
            <a:r>
              <a:rPr lang="en-US" dirty="0"/>
              <a:t>: Red  </a:t>
            </a:r>
          </a:p>
          <a:p>
            <a:r>
              <a:rPr lang="en-US" dirty="0">
                <a:solidFill>
                  <a:srgbClr val="00B050"/>
                </a:solidFill>
              </a:rPr>
              <a:t>Suggestion</a:t>
            </a:r>
            <a:r>
              <a:rPr lang="en-US" dirty="0"/>
              <a:t>: Main road traffic is in stopped.</a:t>
            </a:r>
          </a:p>
          <a:p>
            <a:r>
              <a:rPr lang="en-US" dirty="0">
                <a:solidFill>
                  <a:srgbClr val="00B050"/>
                </a:solidFill>
              </a:rPr>
              <a:t>Experiment success/failure</a:t>
            </a:r>
            <a:r>
              <a:rPr lang="en-US" dirty="0"/>
              <a:t>:  Success</a:t>
            </a:r>
          </a:p>
          <a:p>
            <a:r>
              <a:rPr lang="en-US" dirty="0"/>
              <a:t>    </a:t>
            </a:r>
          </a:p>
        </p:txBody>
      </p:sp>
      <p:sp>
        <p:nvSpPr>
          <p:cNvPr id="8" name="TextBox 7"/>
          <p:cNvSpPr txBox="1"/>
          <p:nvPr/>
        </p:nvSpPr>
        <p:spPr>
          <a:xfrm>
            <a:off x="4419600" y="4114800"/>
            <a:ext cx="3810000" cy="2308324"/>
          </a:xfrm>
          <a:prstGeom prst="rect">
            <a:avLst/>
          </a:prstGeom>
          <a:noFill/>
        </p:spPr>
        <p:txBody>
          <a:bodyPr wrap="square" rtlCol="0">
            <a:spAutoFit/>
          </a:bodyPr>
          <a:lstStyle/>
          <a:p>
            <a:r>
              <a:rPr lang="en-US" dirty="0">
                <a:solidFill>
                  <a:srgbClr val="00B050"/>
                </a:solidFill>
              </a:rPr>
              <a:t>Result</a:t>
            </a:r>
            <a:r>
              <a:rPr lang="en-US" dirty="0"/>
              <a:t> : Identifies it as traffic light.</a:t>
            </a:r>
          </a:p>
          <a:p>
            <a:r>
              <a:rPr lang="en-US" dirty="0"/>
              <a:t> </a:t>
            </a:r>
            <a:r>
              <a:rPr lang="en-US" dirty="0">
                <a:solidFill>
                  <a:srgbClr val="00B050"/>
                </a:solidFill>
              </a:rPr>
              <a:t>Accent color </a:t>
            </a:r>
            <a:r>
              <a:rPr lang="en-US" dirty="0"/>
              <a:t>: Green</a:t>
            </a:r>
          </a:p>
          <a:p>
            <a:r>
              <a:rPr lang="en-US" dirty="0">
                <a:solidFill>
                  <a:srgbClr val="00B050"/>
                </a:solidFill>
              </a:rPr>
              <a:t>Suggestion</a:t>
            </a:r>
            <a:r>
              <a:rPr lang="en-US" dirty="0"/>
              <a:t>: Hard to give suggestion</a:t>
            </a:r>
          </a:p>
          <a:p>
            <a:r>
              <a:rPr lang="en-US" dirty="0">
                <a:solidFill>
                  <a:srgbClr val="00B050"/>
                </a:solidFill>
              </a:rPr>
              <a:t>Experiment success/failure</a:t>
            </a:r>
            <a:r>
              <a:rPr lang="en-US" dirty="0"/>
              <a:t>:  Failure ( As human crossing wasn’t recognized)</a:t>
            </a:r>
          </a:p>
          <a:p>
            <a:r>
              <a:rPr lang="en-US" dirty="0"/>
              <a:t>    </a:t>
            </a:r>
          </a:p>
        </p:txBody>
      </p:sp>
      <p:pic>
        <p:nvPicPr>
          <p:cNvPr id="10" name="Picture 9"/>
          <p:cNvPicPr>
            <a:picLocks noChangeAspect="1"/>
          </p:cNvPicPr>
          <p:nvPr/>
        </p:nvPicPr>
        <p:blipFill>
          <a:blip r:embed="rId2"/>
          <a:stretch>
            <a:fillRect/>
          </a:stretch>
        </p:blipFill>
        <p:spPr>
          <a:xfrm>
            <a:off x="914400" y="4572000"/>
            <a:ext cx="2857500" cy="1600200"/>
          </a:xfrm>
          <a:prstGeom prst="rect">
            <a:avLst/>
          </a:prstGeom>
        </p:spPr>
      </p:pic>
      <p:sp>
        <p:nvSpPr>
          <p:cNvPr id="11" name="Content Placeholder 10"/>
          <p:cNvSpPr>
            <a:spLocks noGrp="1"/>
          </p:cNvSpPr>
          <p:nvPr>
            <p:ph idx="1"/>
          </p:nvPr>
        </p:nvSpPr>
        <p:spPr>
          <a:xfrm>
            <a:off x="457200" y="1371600"/>
            <a:ext cx="8229600" cy="5105400"/>
          </a:xfrm>
        </p:spPr>
        <p:txBody>
          <a:bodyPr/>
          <a:lstStyle/>
          <a:p>
            <a:pPr marL="0" indent="0">
              <a:buNone/>
            </a:pPr>
            <a:endParaRPr lang="en-US" dirty="0"/>
          </a:p>
        </p:txBody>
      </p:sp>
      <p:pic>
        <p:nvPicPr>
          <p:cNvPr id="12" name="Picture 11"/>
          <p:cNvPicPr>
            <a:picLocks noChangeAspect="1"/>
          </p:cNvPicPr>
          <p:nvPr/>
        </p:nvPicPr>
        <p:blipFill>
          <a:blip r:embed="rId3"/>
          <a:stretch>
            <a:fillRect/>
          </a:stretch>
        </p:blipFill>
        <p:spPr>
          <a:xfrm>
            <a:off x="838200" y="1981200"/>
            <a:ext cx="2495550" cy="1562100"/>
          </a:xfrm>
          <a:prstGeom prst="rect">
            <a:avLst/>
          </a:prstGeom>
        </p:spPr>
      </p:pic>
    </p:spTree>
    <p:extLst>
      <p:ext uri="{BB962C8B-B14F-4D97-AF65-F5344CB8AC3E}">
        <p14:creationId xmlns:p14="http://schemas.microsoft.com/office/powerpoint/2010/main" val="4292523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a:t>Experiment Results</a:t>
            </a:r>
          </a:p>
        </p:txBody>
      </p:sp>
      <p:sp>
        <p:nvSpPr>
          <p:cNvPr id="5" name="TextBox 4"/>
          <p:cNvSpPr txBox="1"/>
          <p:nvPr/>
        </p:nvSpPr>
        <p:spPr>
          <a:xfrm>
            <a:off x="4419600" y="1371600"/>
            <a:ext cx="3810000" cy="2308324"/>
          </a:xfrm>
          <a:prstGeom prst="rect">
            <a:avLst/>
          </a:prstGeom>
          <a:noFill/>
        </p:spPr>
        <p:txBody>
          <a:bodyPr wrap="square" rtlCol="0">
            <a:spAutoFit/>
          </a:bodyPr>
          <a:lstStyle/>
          <a:p>
            <a:r>
              <a:rPr lang="en-US" dirty="0">
                <a:solidFill>
                  <a:srgbClr val="00B050"/>
                </a:solidFill>
              </a:rPr>
              <a:t>Result</a:t>
            </a:r>
            <a:r>
              <a:rPr lang="en-US" dirty="0"/>
              <a:t> : Street sign with Text </a:t>
            </a:r>
          </a:p>
          <a:p>
            <a:r>
              <a:rPr lang="en-US" dirty="0"/>
              <a:t>Times square </a:t>
            </a:r>
            <a:r>
              <a:rPr lang="en-US" dirty="0" err="1"/>
              <a:t>broadway</a:t>
            </a:r>
            <a:endParaRPr lang="en-US" dirty="0"/>
          </a:p>
          <a:p>
            <a:r>
              <a:rPr lang="en-US" dirty="0"/>
              <a:t> </a:t>
            </a:r>
            <a:r>
              <a:rPr lang="en-US" dirty="0">
                <a:solidFill>
                  <a:srgbClr val="00B050"/>
                </a:solidFill>
              </a:rPr>
              <a:t>Accent color </a:t>
            </a:r>
            <a:r>
              <a:rPr lang="en-US" dirty="0"/>
              <a:t>: Green  </a:t>
            </a:r>
          </a:p>
          <a:p>
            <a:r>
              <a:rPr lang="en-US" dirty="0">
                <a:solidFill>
                  <a:srgbClr val="00B050"/>
                </a:solidFill>
              </a:rPr>
              <a:t>Suggestion</a:t>
            </a:r>
            <a:r>
              <a:rPr lang="en-US" dirty="0"/>
              <a:t>: Name of the street sign</a:t>
            </a:r>
          </a:p>
          <a:p>
            <a:r>
              <a:rPr lang="en-US" dirty="0">
                <a:solidFill>
                  <a:srgbClr val="00B050"/>
                </a:solidFill>
              </a:rPr>
              <a:t>Experiment success/failure</a:t>
            </a:r>
            <a:r>
              <a:rPr lang="en-US" dirty="0"/>
              <a:t>:  Success</a:t>
            </a:r>
          </a:p>
          <a:p>
            <a:r>
              <a:rPr lang="en-US" dirty="0"/>
              <a:t>    </a:t>
            </a:r>
          </a:p>
        </p:txBody>
      </p:sp>
      <p:sp>
        <p:nvSpPr>
          <p:cNvPr id="8" name="TextBox 7"/>
          <p:cNvSpPr txBox="1"/>
          <p:nvPr/>
        </p:nvSpPr>
        <p:spPr>
          <a:xfrm>
            <a:off x="4419600" y="4114800"/>
            <a:ext cx="3810000" cy="2031325"/>
          </a:xfrm>
          <a:prstGeom prst="rect">
            <a:avLst/>
          </a:prstGeom>
          <a:noFill/>
        </p:spPr>
        <p:txBody>
          <a:bodyPr wrap="square" rtlCol="0">
            <a:spAutoFit/>
          </a:bodyPr>
          <a:lstStyle/>
          <a:p>
            <a:r>
              <a:rPr lang="en-US" dirty="0">
                <a:solidFill>
                  <a:srgbClr val="00B050"/>
                </a:solidFill>
              </a:rPr>
              <a:t>Result</a:t>
            </a:r>
            <a:r>
              <a:rPr lang="en-US" dirty="0"/>
              <a:t> : None</a:t>
            </a:r>
          </a:p>
          <a:p>
            <a:r>
              <a:rPr lang="en-US" dirty="0"/>
              <a:t> </a:t>
            </a:r>
            <a:r>
              <a:rPr lang="en-US" dirty="0">
                <a:solidFill>
                  <a:srgbClr val="00B050"/>
                </a:solidFill>
              </a:rPr>
              <a:t>Accent color </a:t>
            </a:r>
            <a:r>
              <a:rPr lang="en-US" dirty="0"/>
              <a:t>: Green</a:t>
            </a:r>
          </a:p>
          <a:p>
            <a:r>
              <a:rPr lang="en-US" dirty="0">
                <a:solidFill>
                  <a:srgbClr val="00B050"/>
                </a:solidFill>
              </a:rPr>
              <a:t>Suggestion</a:t>
            </a:r>
            <a:r>
              <a:rPr lang="en-US" dirty="0"/>
              <a:t>: Hard to give suggestion</a:t>
            </a:r>
          </a:p>
          <a:p>
            <a:r>
              <a:rPr lang="en-US" dirty="0">
                <a:solidFill>
                  <a:srgbClr val="00B050"/>
                </a:solidFill>
              </a:rPr>
              <a:t>Experiment success/failure</a:t>
            </a:r>
            <a:r>
              <a:rPr lang="en-US" dirty="0"/>
              <a:t>:  Failure ( Wasn’t able to read in orientation)</a:t>
            </a:r>
          </a:p>
          <a:p>
            <a:r>
              <a:rPr lang="en-US" dirty="0"/>
              <a:t>    </a:t>
            </a:r>
          </a:p>
        </p:txBody>
      </p:sp>
      <p:pic>
        <p:nvPicPr>
          <p:cNvPr id="4" name="Content Placeholder 3"/>
          <p:cNvPicPr>
            <a:picLocks noGrp="1" noChangeAspect="1"/>
          </p:cNvPicPr>
          <p:nvPr>
            <p:ph idx="1"/>
          </p:nvPr>
        </p:nvPicPr>
        <p:blipFill>
          <a:blip r:embed="rId2"/>
          <a:stretch>
            <a:fillRect/>
          </a:stretch>
        </p:blipFill>
        <p:spPr>
          <a:xfrm>
            <a:off x="833853" y="1524000"/>
            <a:ext cx="3018593" cy="2209800"/>
          </a:xfrm>
          <a:prstGeom prst="rect">
            <a:avLst/>
          </a:prstGeom>
        </p:spPr>
      </p:pic>
      <p:pic>
        <p:nvPicPr>
          <p:cNvPr id="11" name="Picture 10"/>
          <p:cNvPicPr>
            <a:picLocks noChangeAspect="1"/>
          </p:cNvPicPr>
          <p:nvPr/>
        </p:nvPicPr>
        <p:blipFill>
          <a:blip r:embed="rId3"/>
          <a:stretch>
            <a:fillRect/>
          </a:stretch>
        </p:blipFill>
        <p:spPr>
          <a:xfrm>
            <a:off x="990600" y="3936325"/>
            <a:ext cx="2800350" cy="2209800"/>
          </a:xfrm>
          <a:prstGeom prst="rect">
            <a:avLst/>
          </a:prstGeom>
        </p:spPr>
      </p:pic>
    </p:spTree>
    <p:extLst>
      <p:ext uri="{BB962C8B-B14F-4D97-AF65-F5344CB8AC3E}">
        <p14:creationId xmlns:p14="http://schemas.microsoft.com/office/powerpoint/2010/main" val="1113463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a:t>Experiment Results</a:t>
            </a:r>
          </a:p>
        </p:txBody>
      </p:sp>
      <p:pic>
        <p:nvPicPr>
          <p:cNvPr id="4" name="Content Placeholder 3"/>
          <p:cNvPicPr>
            <a:picLocks noGrp="1" noChangeAspect="1"/>
          </p:cNvPicPr>
          <p:nvPr>
            <p:ph idx="1"/>
          </p:nvPr>
        </p:nvPicPr>
        <p:blipFill>
          <a:blip r:embed="rId2"/>
          <a:stretch>
            <a:fillRect/>
          </a:stretch>
        </p:blipFill>
        <p:spPr>
          <a:xfrm>
            <a:off x="914400" y="1559490"/>
            <a:ext cx="2235200" cy="1676400"/>
          </a:xfrm>
          <a:prstGeom prst="rect">
            <a:avLst/>
          </a:prstGeom>
        </p:spPr>
      </p:pic>
      <p:sp>
        <p:nvSpPr>
          <p:cNvPr id="6" name="TextBox 5"/>
          <p:cNvSpPr txBox="1"/>
          <p:nvPr/>
        </p:nvSpPr>
        <p:spPr>
          <a:xfrm>
            <a:off x="4419600" y="1371600"/>
            <a:ext cx="3810000" cy="1754326"/>
          </a:xfrm>
          <a:prstGeom prst="rect">
            <a:avLst/>
          </a:prstGeom>
          <a:noFill/>
        </p:spPr>
        <p:txBody>
          <a:bodyPr wrap="square" rtlCol="0">
            <a:spAutoFit/>
          </a:bodyPr>
          <a:lstStyle/>
          <a:p>
            <a:r>
              <a:rPr lang="en-US" dirty="0">
                <a:solidFill>
                  <a:srgbClr val="00B050"/>
                </a:solidFill>
              </a:rPr>
              <a:t>Result</a:t>
            </a:r>
            <a:r>
              <a:rPr lang="en-US" dirty="0"/>
              <a:t> : House and Playground  </a:t>
            </a:r>
            <a:r>
              <a:rPr lang="en-US" dirty="0">
                <a:solidFill>
                  <a:srgbClr val="00B050"/>
                </a:solidFill>
              </a:rPr>
              <a:t>Suggestion</a:t>
            </a:r>
            <a:r>
              <a:rPr lang="en-US" dirty="0"/>
              <a:t>: even background images are analyzed</a:t>
            </a:r>
          </a:p>
          <a:p>
            <a:r>
              <a:rPr lang="en-US" dirty="0">
                <a:solidFill>
                  <a:srgbClr val="00B050"/>
                </a:solidFill>
              </a:rPr>
              <a:t>Experiment success/failure</a:t>
            </a:r>
            <a:r>
              <a:rPr lang="en-US" dirty="0"/>
              <a:t>:  Success</a:t>
            </a:r>
          </a:p>
          <a:p>
            <a:r>
              <a:rPr lang="en-US" dirty="0"/>
              <a:t>    </a:t>
            </a:r>
          </a:p>
        </p:txBody>
      </p:sp>
      <p:pic>
        <p:nvPicPr>
          <p:cNvPr id="9" name="Picture 8"/>
          <p:cNvPicPr>
            <a:picLocks noChangeAspect="1"/>
          </p:cNvPicPr>
          <p:nvPr/>
        </p:nvPicPr>
        <p:blipFill>
          <a:blip r:embed="rId3"/>
          <a:stretch>
            <a:fillRect/>
          </a:stretch>
        </p:blipFill>
        <p:spPr>
          <a:xfrm>
            <a:off x="990600" y="3810000"/>
            <a:ext cx="2286000" cy="1907400"/>
          </a:xfrm>
          <a:prstGeom prst="rect">
            <a:avLst/>
          </a:prstGeom>
        </p:spPr>
      </p:pic>
      <p:sp>
        <p:nvSpPr>
          <p:cNvPr id="10" name="TextBox 9"/>
          <p:cNvSpPr txBox="1"/>
          <p:nvPr/>
        </p:nvSpPr>
        <p:spPr>
          <a:xfrm>
            <a:off x="4419600" y="3581400"/>
            <a:ext cx="3810000" cy="2031325"/>
          </a:xfrm>
          <a:prstGeom prst="rect">
            <a:avLst/>
          </a:prstGeom>
          <a:noFill/>
        </p:spPr>
        <p:txBody>
          <a:bodyPr wrap="square" rtlCol="0">
            <a:spAutoFit/>
          </a:bodyPr>
          <a:lstStyle/>
          <a:p>
            <a:r>
              <a:rPr lang="en-US" dirty="0">
                <a:solidFill>
                  <a:srgbClr val="00B050"/>
                </a:solidFill>
              </a:rPr>
              <a:t>Result</a:t>
            </a:r>
            <a:r>
              <a:rPr lang="en-US" dirty="0"/>
              <a:t> : a red stop sign in front of a building</a:t>
            </a:r>
          </a:p>
          <a:p>
            <a:r>
              <a:rPr lang="en-US" dirty="0">
                <a:solidFill>
                  <a:srgbClr val="00B050"/>
                </a:solidFill>
              </a:rPr>
              <a:t>Suggestion</a:t>
            </a:r>
            <a:r>
              <a:rPr lang="en-US" dirty="0"/>
              <a:t>: even background images are analyzed</a:t>
            </a:r>
          </a:p>
          <a:p>
            <a:r>
              <a:rPr lang="en-US" dirty="0">
                <a:solidFill>
                  <a:srgbClr val="00B050"/>
                </a:solidFill>
              </a:rPr>
              <a:t>Experiment success/failure</a:t>
            </a:r>
            <a:r>
              <a:rPr lang="en-US" dirty="0"/>
              <a:t>:  Success</a:t>
            </a:r>
          </a:p>
          <a:p>
            <a:r>
              <a:rPr lang="en-US" dirty="0"/>
              <a:t>    </a:t>
            </a:r>
          </a:p>
        </p:txBody>
      </p:sp>
    </p:spTree>
    <p:extLst>
      <p:ext uri="{BB962C8B-B14F-4D97-AF65-F5344CB8AC3E}">
        <p14:creationId xmlns:p14="http://schemas.microsoft.com/office/powerpoint/2010/main" val="378248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results</a:t>
            </a:r>
          </a:p>
        </p:txBody>
      </p:sp>
      <p:pic>
        <p:nvPicPr>
          <p:cNvPr id="4" name="Content Placeholder 3"/>
          <p:cNvPicPr>
            <a:picLocks noGrp="1" noChangeAspect="1"/>
          </p:cNvPicPr>
          <p:nvPr>
            <p:ph idx="1"/>
          </p:nvPr>
        </p:nvPicPr>
        <p:blipFill>
          <a:blip r:embed="rId2"/>
          <a:stretch>
            <a:fillRect/>
          </a:stretch>
        </p:blipFill>
        <p:spPr>
          <a:xfrm>
            <a:off x="685800" y="1752600"/>
            <a:ext cx="2541409" cy="1907400"/>
          </a:xfrm>
          <a:prstGeom prst="rect">
            <a:avLst/>
          </a:prstGeom>
        </p:spPr>
      </p:pic>
      <p:sp>
        <p:nvSpPr>
          <p:cNvPr id="5" name="TextBox 4"/>
          <p:cNvSpPr txBox="1"/>
          <p:nvPr/>
        </p:nvSpPr>
        <p:spPr>
          <a:xfrm>
            <a:off x="4419600" y="1752600"/>
            <a:ext cx="3810000" cy="1754326"/>
          </a:xfrm>
          <a:prstGeom prst="rect">
            <a:avLst/>
          </a:prstGeom>
          <a:noFill/>
        </p:spPr>
        <p:txBody>
          <a:bodyPr wrap="square" rtlCol="0">
            <a:spAutoFit/>
          </a:bodyPr>
          <a:lstStyle/>
          <a:p>
            <a:r>
              <a:rPr lang="en-US" dirty="0">
                <a:solidFill>
                  <a:srgbClr val="00B050"/>
                </a:solidFill>
              </a:rPr>
              <a:t>Result</a:t>
            </a:r>
            <a:r>
              <a:rPr lang="en-US" dirty="0"/>
              <a:t> : Fenced area</a:t>
            </a:r>
          </a:p>
          <a:p>
            <a:r>
              <a:rPr lang="en-US" dirty="0">
                <a:solidFill>
                  <a:srgbClr val="00B050"/>
                </a:solidFill>
              </a:rPr>
              <a:t>Suggestion</a:t>
            </a:r>
            <a:r>
              <a:rPr lang="en-US" dirty="0"/>
              <a:t>:  Was able to identify the fenced play area</a:t>
            </a:r>
          </a:p>
          <a:p>
            <a:r>
              <a:rPr lang="en-US" dirty="0">
                <a:solidFill>
                  <a:srgbClr val="00B050"/>
                </a:solidFill>
              </a:rPr>
              <a:t>Experiment success/failure</a:t>
            </a:r>
            <a:r>
              <a:rPr lang="en-US" dirty="0"/>
              <a:t>:  Success</a:t>
            </a:r>
          </a:p>
          <a:p>
            <a:r>
              <a:rPr lang="en-US" dirty="0"/>
              <a:t>    </a:t>
            </a:r>
          </a:p>
        </p:txBody>
      </p:sp>
      <p:pic>
        <p:nvPicPr>
          <p:cNvPr id="6" name="Picture 5"/>
          <p:cNvPicPr>
            <a:picLocks noChangeAspect="1"/>
          </p:cNvPicPr>
          <p:nvPr/>
        </p:nvPicPr>
        <p:blipFill>
          <a:blip r:embed="rId3"/>
          <a:stretch>
            <a:fillRect/>
          </a:stretch>
        </p:blipFill>
        <p:spPr>
          <a:xfrm>
            <a:off x="718159" y="4267200"/>
            <a:ext cx="2509050" cy="1905000"/>
          </a:xfrm>
          <a:prstGeom prst="rect">
            <a:avLst/>
          </a:prstGeom>
        </p:spPr>
      </p:pic>
      <p:sp>
        <p:nvSpPr>
          <p:cNvPr id="7" name="TextBox 6"/>
          <p:cNvSpPr txBox="1"/>
          <p:nvPr/>
        </p:nvSpPr>
        <p:spPr>
          <a:xfrm>
            <a:off x="4419600" y="4114800"/>
            <a:ext cx="3810000" cy="2031325"/>
          </a:xfrm>
          <a:prstGeom prst="rect">
            <a:avLst/>
          </a:prstGeom>
          <a:noFill/>
        </p:spPr>
        <p:txBody>
          <a:bodyPr wrap="square" rtlCol="0">
            <a:spAutoFit/>
          </a:bodyPr>
          <a:lstStyle/>
          <a:p>
            <a:r>
              <a:rPr lang="en-US" dirty="0">
                <a:solidFill>
                  <a:srgbClr val="00B050"/>
                </a:solidFill>
              </a:rPr>
              <a:t>Result</a:t>
            </a:r>
            <a:r>
              <a:rPr lang="en-US" dirty="0"/>
              <a:t> : an empty park bench next to a forest</a:t>
            </a:r>
          </a:p>
          <a:p>
            <a:r>
              <a:rPr lang="en-US" dirty="0">
                <a:solidFill>
                  <a:srgbClr val="00B050"/>
                </a:solidFill>
              </a:rPr>
              <a:t>Suggestion</a:t>
            </a:r>
            <a:r>
              <a:rPr lang="en-US" dirty="0"/>
              <a:t>:  Was able to identify background and the bench</a:t>
            </a:r>
          </a:p>
          <a:p>
            <a:r>
              <a:rPr lang="en-US" dirty="0">
                <a:solidFill>
                  <a:srgbClr val="00B050"/>
                </a:solidFill>
              </a:rPr>
              <a:t>Experiment success/failure</a:t>
            </a:r>
            <a:r>
              <a:rPr lang="en-US" dirty="0"/>
              <a:t>:  Success</a:t>
            </a:r>
          </a:p>
          <a:p>
            <a:r>
              <a:rPr lang="en-US" dirty="0"/>
              <a:t>    </a:t>
            </a:r>
          </a:p>
        </p:txBody>
      </p:sp>
    </p:spTree>
    <p:extLst>
      <p:ext uri="{BB962C8B-B14F-4D97-AF65-F5344CB8AC3E}">
        <p14:creationId xmlns:p14="http://schemas.microsoft.com/office/powerpoint/2010/main" val="184613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a:t>Recognizing  People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28800"/>
            <a:ext cx="1676400" cy="1371600"/>
          </a:xfrm>
        </p:spPr>
      </p:pic>
      <p:sp>
        <p:nvSpPr>
          <p:cNvPr id="5" name="TextBox 4"/>
          <p:cNvSpPr txBox="1"/>
          <p:nvPr/>
        </p:nvSpPr>
        <p:spPr>
          <a:xfrm>
            <a:off x="4114800" y="1828800"/>
            <a:ext cx="41148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Output</a:t>
            </a:r>
            <a:r>
              <a:rPr kumimoji="0" lang="en-US" sz="1800" b="0" i="0" u="none" strike="noStrike" kern="1200" cap="none" spc="0" normalizeH="0" baseline="0" noProof="0" dirty="0">
                <a:ln>
                  <a:noFill/>
                </a:ln>
                <a:solidFill>
                  <a:srgbClr val="292934"/>
                </a:solidFill>
                <a:effectLst/>
                <a:uLnTx/>
                <a:uFillTx/>
                <a:latin typeface="Arial"/>
                <a:ea typeface="+mn-ea"/>
                <a:cs typeface="+mn-cs"/>
              </a:rPr>
              <a:t>: It is female of roughly aged 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 Person: unknown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 Result: 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67200"/>
            <a:ext cx="2057400" cy="1981200"/>
          </a:xfrm>
          <a:prstGeom prst="rect">
            <a:avLst/>
          </a:prstGeom>
        </p:spPr>
      </p:pic>
      <p:sp>
        <p:nvSpPr>
          <p:cNvPr id="7" name="TextBox 6"/>
          <p:cNvSpPr txBox="1"/>
          <p:nvPr/>
        </p:nvSpPr>
        <p:spPr>
          <a:xfrm>
            <a:off x="4191000" y="4240060"/>
            <a:ext cx="41148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Output</a:t>
            </a:r>
            <a:r>
              <a:rPr kumimoji="0" lang="en-US" sz="1800" b="0" i="0" u="none" strike="noStrike" kern="1200" cap="none" spc="0" normalizeH="0" baseline="0" noProof="0" dirty="0">
                <a:ln>
                  <a:noFill/>
                </a:ln>
                <a:solidFill>
                  <a:srgbClr val="292934"/>
                </a:solidFill>
                <a:effectLst/>
                <a:uLnTx/>
                <a:uFillTx/>
                <a:latin typeface="Arial"/>
                <a:ea typeface="+mn-ea"/>
                <a:cs typeface="+mn-cs"/>
              </a:rPr>
              <a:t>: It is male of roughly aged 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 Person: unknown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 Result: 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(Face API provides an option to know the known celebrities ). Our tool can be enhanced to include the known famous people</a:t>
            </a:r>
          </a:p>
        </p:txBody>
      </p:sp>
    </p:spTree>
    <p:extLst>
      <p:ext uri="{BB962C8B-B14F-4D97-AF65-F5344CB8AC3E}">
        <p14:creationId xmlns:p14="http://schemas.microsoft.com/office/powerpoint/2010/main" val="3342030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952500" y="190500"/>
            <a:ext cx="2819400" cy="3657600"/>
          </a:xfrm>
        </p:spPr>
      </p:pic>
      <p:sp>
        <p:nvSpPr>
          <p:cNvPr id="5" name="TextBox 4"/>
          <p:cNvSpPr txBox="1"/>
          <p:nvPr/>
        </p:nvSpPr>
        <p:spPr>
          <a:xfrm>
            <a:off x="4781811" y="3962400"/>
            <a:ext cx="41148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Output</a:t>
            </a:r>
            <a:r>
              <a:rPr kumimoji="0" lang="en-US" sz="1800" b="0" i="0" u="none" strike="noStrike" kern="1200" cap="none" spc="0" normalizeH="0" baseline="0" noProof="0" dirty="0">
                <a:ln>
                  <a:noFill/>
                </a:ln>
                <a:solidFill>
                  <a:srgbClr val="292934"/>
                </a:solidFill>
                <a:effectLst/>
                <a:uLnTx/>
                <a:uFillTx/>
                <a:latin typeface="Arial"/>
                <a:ea typeface="+mn-ea"/>
                <a:cs typeface="+mn-cs"/>
              </a:rPr>
              <a:t>: Not able to read the 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Result: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934"/>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The orientation and background didn’t allow the OCR to read the letters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556364" y="4038600"/>
            <a:ext cx="3200400" cy="1828800"/>
          </a:xfrm>
          <a:prstGeom prst="rect">
            <a:avLst/>
          </a:prstGeom>
        </p:spPr>
      </p:pic>
      <p:sp>
        <p:nvSpPr>
          <p:cNvPr id="7" name="TextBox 6"/>
          <p:cNvSpPr txBox="1"/>
          <p:nvPr/>
        </p:nvSpPr>
        <p:spPr>
          <a:xfrm>
            <a:off x="4781811" y="1295400"/>
            <a:ext cx="41148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Output</a:t>
            </a:r>
            <a:r>
              <a:rPr kumimoji="0" lang="en-US" sz="1800" b="0" i="0" u="none" strike="noStrike" kern="1200" cap="none" spc="0" normalizeH="0" baseline="0" noProof="0" dirty="0">
                <a:ln>
                  <a:noFill/>
                </a:ln>
                <a:solidFill>
                  <a:srgbClr val="292934"/>
                </a:solidFill>
                <a:effectLst/>
                <a:uLnTx/>
                <a:uFillTx/>
                <a:latin typeface="Arial"/>
                <a:ea typeface="+mn-ea"/>
                <a:cs typeface="+mn-cs"/>
              </a:rPr>
              <a:t>: Not able to read the 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Result: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934"/>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Lighting on the picture made the difference in this case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 </a:t>
            </a:r>
          </a:p>
        </p:txBody>
      </p:sp>
    </p:spTree>
    <p:extLst>
      <p:ext uri="{BB962C8B-B14F-4D97-AF65-F5344CB8AC3E}">
        <p14:creationId xmlns:p14="http://schemas.microsoft.com/office/powerpoint/2010/main" val="494114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Involved</a:t>
            </a:r>
          </a:p>
        </p:txBody>
      </p:sp>
      <p:sp>
        <p:nvSpPr>
          <p:cNvPr id="3" name="Content Placeholder 2"/>
          <p:cNvSpPr>
            <a:spLocks noGrp="1"/>
          </p:cNvSpPr>
          <p:nvPr>
            <p:ph idx="1"/>
          </p:nvPr>
        </p:nvSpPr>
        <p:spPr/>
        <p:txBody>
          <a:bodyPr/>
          <a:lstStyle/>
          <a:p>
            <a:r>
              <a:rPr lang="en-US" dirty="0"/>
              <a:t>Google drive ( free trial version)</a:t>
            </a:r>
          </a:p>
          <a:p>
            <a:r>
              <a:rPr lang="en-US" dirty="0"/>
              <a:t>Azure free Trial version</a:t>
            </a:r>
          </a:p>
          <a:p>
            <a:r>
              <a:rPr lang="en-US" dirty="0"/>
              <a:t>(After trial, the storage is in cents for each GB per month)</a:t>
            </a:r>
          </a:p>
          <a:p>
            <a:r>
              <a:rPr lang="en-US" dirty="0"/>
              <a:t>Azure Cognitive services ( free trial)</a:t>
            </a:r>
          </a:p>
          <a:p>
            <a:r>
              <a:rPr lang="en-US" dirty="0"/>
              <a:t>Amazon Storage ( Free Tier) </a:t>
            </a:r>
          </a:p>
          <a:p>
            <a:r>
              <a:rPr lang="en-US" dirty="0"/>
              <a:t>I have my own laptop for building the model and try out. </a:t>
            </a:r>
          </a:p>
          <a:p>
            <a:r>
              <a:rPr lang="en-US" dirty="0"/>
              <a:t>Android Phone which I already own</a:t>
            </a:r>
          </a:p>
          <a:p>
            <a:endParaRPr lang="en-US" dirty="0"/>
          </a:p>
          <a:p>
            <a:r>
              <a:rPr lang="en-US" dirty="0"/>
              <a:t>Model was built with the cloud free tier , once the free tier is over, it would incur nominal cost based on the usage.</a:t>
            </a:r>
          </a:p>
        </p:txBody>
      </p:sp>
    </p:spTree>
    <p:extLst>
      <p:ext uri="{BB962C8B-B14F-4D97-AF65-F5344CB8AC3E}">
        <p14:creationId xmlns:p14="http://schemas.microsoft.com/office/powerpoint/2010/main" val="163276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and ideas to ponder</a:t>
            </a:r>
          </a:p>
        </p:txBody>
      </p:sp>
      <p:sp>
        <p:nvSpPr>
          <p:cNvPr id="3" name="Content Placeholder 2"/>
          <p:cNvSpPr>
            <a:spLocks noGrp="1"/>
          </p:cNvSpPr>
          <p:nvPr>
            <p:ph idx="1"/>
          </p:nvPr>
        </p:nvSpPr>
        <p:spPr/>
        <p:txBody>
          <a:bodyPr>
            <a:normAutofit fontScale="85000" lnSpcReduction="20000"/>
          </a:bodyPr>
          <a:lstStyle/>
          <a:p>
            <a:r>
              <a:rPr lang="en-US" b="1" dirty="0"/>
              <a:t>Image comparison -  does it always work?</a:t>
            </a:r>
          </a:p>
          <a:p>
            <a:pPr marL="0" indent="0">
              <a:buNone/>
            </a:pPr>
            <a:r>
              <a:rPr lang="en-US" dirty="0"/>
              <a:t>  	Image comparison and recognition is growing area of research.  Even though it has come a long way, it is not 100% accurate.  It is evolving rapidly as the day progress, and the results would be better.  Currently the power of cloud makes it possible, but it still has a long way to go to make it completely successful.</a:t>
            </a:r>
          </a:p>
          <a:p>
            <a:pPr marL="0" indent="0">
              <a:buNone/>
            </a:pPr>
            <a:endParaRPr lang="en-US" dirty="0"/>
          </a:p>
          <a:p>
            <a:r>
              <a:rPr lang="en-US" b="1" dirty="0"/>
              <a:t>Can we recognize the Letters and numbers in the images? </a:t>
            </a:r>
          </a:p>
          <a:p>
            <a:pPr marL="0" indent="0">
              <a:buNone/>
            </a:pPr>
            <a:r>
              <a:rPr lang="en-US" dirty="0"/>
              <a:t>	 This is known as OCR ( Optical character recognition).  The standard characters can be recognized through OCR, but the variation in type of letters and languages are immense.  So this is still evolving area.</a:t>
            </a:r>
          </a:p>
          <a:p>
            <a:r>
              <a:rPr lang="en-US" b="1" dirty="0"/>
              <a:t>Is there any delay in conveying the results?</a:t>
            </a:r>
          </a:p>
          <a:p>
            <a:pPr marL="0" indent="0">
              <a:buNone/>
            </a:pPr>
            <a:endParaRPr lang="en-US" b="1" dirty="0"/>
          </a:p>
          <a:p>
            <a:pPr marL="0" indent="0">
              <a:buNone/>
            </a:pPr>
            <a:r>
              <a:rPr lang="en-US" dirty="0"/>
              <a:t>	Yes.  It depends on the speed of the mobile connection and the response from the cloud engine.  If there is no internet connection, then it would still be challenge.</a:t>
            </a:r>
          </a:p>
        </p:txBody>
      </p:sp>
    </p:spTree>
    <p:extLst>
      <p:ext uri="{BB962C8B-B14F-4D97-AF65-F5344CB8AC3E}">
        <p14:creationId xmlns:p14="http://schemas.microsoft.com/office/powerpoint/2010/main" val="944449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a:t>Common Problems for Partially Sighted people</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q"/>
            </a:pPr>
            <a:r>
              <a:rPr lang="en-US" dirty="0">
                <a:solidFill>
                  <a:srgbClr val="FF0000"/>
                </a:solidFill>
              </a:rPr>
              <a:t>Navigation</a:t>
            </a:r>
            <a:r>
              <a:rPr lang="en-US" dirty="0"/>
              <a:t>:  This is probably the most critical problem.  Navigating outside ( Environmental) as well Navigating inside ( House / Shops / Malls)</a:t>
            </a:r>
          </a:p>
          <a:p>
            <a:pPr>
              <a:buFont typeface="Wingdings" panose="05000000000000000000" pitchFamily="2" charset="2"/>
              <a:buChar char="q"/>
            </a:pPr>
            <a:endParaRPr lang="en-US" dirty="0"/>
          </a:p>
          <a:p>
            <a:pPr>
              <a:buFont typeface="Wingdings" panose="05000000000000000000" pitchFamily="2" charset="2"/>
              <a:buChar char="q"/>
            </a:pPr>
            <a:r>
              <a:rPr lang="en-US" dirty="0">
                <a:solidFill>
                  <a:srgbClr val="FF0000"/>
                </a:solidFill>
              </a:rPr>
              <a:t>Recognition</a:t>
            </a:r>
            <a:r>
              <a:rPr lang="en-US" dirty="0"/>
              <a:t>:  Identifying the people and places.  As they have to rely on the memory of the voice, recognizing the people and places.</a:t>
            </a:r>
          </a:p>
          <a:p>
            <a:pPr>
              <a:buFont typeface="Wingdings" panose="05000000000000000000" pitchFamily="2" charset="2"/>
              <a:buChar char="q"/>
            </a:pPr>
            <a:endParaRPr lang="en-US" dirty="0"/>
          </a:p>
          <a:p>
            <a:pPr>
              <a:buFont typeface="Wingdings" panose="05000000000000000000" pitchFamily="2" charset="2"/>
              <a:buChar char="q"/>
            </a:pPr>
            <a:r>
              <a:rPr lang="en-US" dirty="0">
                <a:solidFill>
                  <a:srgbClr val="FF0000"/>
                </a:solidFill>
              </a:rPr>
              <a:t>Lost</a:t>
            </a:r>
            <a:r>
              <a:rPr lang="en-US" dirty="0"/>
              <a:t>:  As they move from one place to another, their current position at any time is hard to figure out.  They require constant help from others to communicate and trace back.</a:t>
            </a:r>
          </a:p>
          <a:p>
            <a:pPr>
              <a:buFont typeface="Wingdings" panose="05000000000000000000" pitchFamily="2" charset="2"/>
              <a:buChar char="q"/>
            </a:pPr>
            <a:endParaRPr lang="en-US" dirty="0">
              <a:solidFill>
                <a:srgbClr val="FF0000"/>
              </a:solidFill>
            </a:endParaRPr>
          </a:p>
          <a:p>
            <a:pPr>
              <a:buFont typeface="Wingdings" panose="05000000000000000000" pitchFamily="2" charset="2"/>
              <a:buChar char="q"/>
            </a:pPr>
            <a:r>
              <a:rPr lang="en-US" dirty="0">
                <a:solidFill>
                  <a:srgbClr val="FF0000"/>
                </a:solidFill>
              </a:rPr>
              <a:t>Communication and Awareness leading to loneliness:  </a:t>
            </a:r>
            <a:r>
              <a:rPr lang="en-US" dirty="0"/>
              <a:t>As they tend to close their world to very short inner circle, they become immune to what is happening outside.  They start living in their own small closed world.</a:t>
            </a:r>
          </a:p>
          <a:p>
            <a:endParaRPr lang="en-US" dirty="0"/>
          </a:p>
          <a:p>
            <a:endParaRPr lang="en-US" dirty="0"/>
          </a:p>
          <a:p>
            <a:pPr marL="0" indent="0">
              <a:buNone/>
            </a:pPr>
            <a:endParaRPr lang="en-US" dirty="0">
              <a:hlinkClick r:id="rId2"/>
            </a:endParaRPr>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7941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Ideas to Enhance</a:t>
            </a:r>
          </a:p>
        </p:txBody>
      </p:sp>
      <p:sp>
        <p:nvSpPr>
          <p:cNvPr id="3" name="Content Placeholder 2"/>
          <p:cNvSpPr>
            <a:spLocks noGrp="1"/>
          </p:cNvSpPr>
          <p:nvPr>
            <p:ph idx="1"/>
          </p:nvPr>
        </p:nvSpPr>
        <p:spPr/>
        <p:txBody>
          <a:bodyPr>
            <a:normAutofit fontScale="70000" lnSpcReduction="20000"/>
          </a:bodyPr>
          <a:lstStyle/>
          <a:p>
            <a:r>
              <a:rPr lang="en-US" b="1" dirty="0"/>
              <a:t>Reading the text and images in Tilted Angle</a:t>
            </a:r>
          </a:p>
          <a:p>
            <a:pPr marL="0" indent="0">
              <a:buNone/>
            </a:pPr>
            <a:r>
              <a:rPr lang="en-US" dirty="0"/>
              <a:t>  	As the app depends on the image and OCR through the image, it was able interpret with 80% confidence on the direct images, but if the image is tilted then the recognition was a challenge.  It wasn’t able to read the letters and texts clearly.  Even on the cross signal, mapping the one direction over the other was a challenge.  A visually challenged person would be able to interpret , but if the person is totally blind, it would be kind of hard to map the direction and orientation.</a:t>
            </a:r>
          </a:p>
          <a:p>
            <a:pPr marL="0" indent="0">
              <a:buNone/>
            </a:pPr>
            <a:endParaRPr lang="en-US" dirty="0"/>
          </a:p>
          <a:p>
            <a:r>
              <a:rPr lang="en-US" b="1" dirty="0"/>
              <a:t>Mapping the known places and surroundings.</a:t>
            </a:r>
          </a:p>
          <a:p>
            <a:pPr marL="0" indent="0">
              <a:buNone/>
            </a:pPr>
            <a:r>
              <a:rPr lang="en-US" dirty="0"/>
              <a:t>	 Image comparison was a challenge.  If the person has to recognize the known home environment, the image comparison depends on the angle in which the image was captured.  It works better for straight images compared to tilted images.</a:t>
            </a:r>
          </a:p>
          <a:p>
            <a:pPr marL="0" indent="0">
              <a:buNone/>
            </a:pPr>
            <a:endParaRPr lang="en-US" dirty="0"/>
          </a:p>
          <a:p>
            <a:pPr marL="0" indent="0">
              <a:buNone/>
            </a:pPr>
            <a:r>
              <a:rPr lang="en-US" dirty="0"/>
              <a:t> </a:t>
            </a:r>
            <a:r>
              <a:rPr lang="en-US" b="1" dirty="0"/>
              <a:t>Internet Connectivity?</a:t>
            </a:r>
          </a:p>
          <a:p>
            <a:pPr marL="0" indent="0">
              <a:buNone/>
            </a:pPr>
            <a:endParaRPr lang="en-US" b="1" dirty="0"/>
          </a:p>
          <a:p>
            <a:pPr marL="0" indent="0">
              <a:buNone/>
            </a:pPr>
            <a:r>
              <a:rPr lang="en-US" dirty="0"/>
              <a:t>	As it depends on the Amazon cloud and Vision/Face API in the cloud, the internet connectivity is critical.  If no connectivity , it would be a challenge.</a:t>
            </a:r>
          </a:p>
        </p:txBody>
      </p:sp>
    </p:spTree>
    <p:extLst>
      <p:ext uri="{BB962C8B-B14F-4D97-AF65-F5344CB8AC3E}">
        <p14:creationId xmlns:p14="http://schemas.microsoft.com/office/powerpoint/2010/main" val="4077457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References</a:t>
            </a:r>
          </a:p>
        </p:txBody>
      </p:sp>
      <p:sp>
        <p:nvSpPr>
          <p:cNvPr id="3" name="Content Placeholder 2"/>
          <p:cNvSpPr>
            <a:spLocks noGrp="1"/>
          </p:cNvSpPr>
          <p:nvPr>
            <p:ph idx="1"/>
          </p:nvPr>
        </p:nvSpPr>
        <p:spPr/>
        <p:txBody>
          <a:bodyPr/>
          <a:lstStyle/>
          <a:p>
            <a:endParaRPr lang="en-US" dirty="0"/>
          </a:p>
          <a:p>
            <a:r>
              <a:rPr lang="en-US" sz="1600" dirty="0">
                <a:hlinkClick r:id="rId2"/>
              </a:rPr>
              <a:t>http://www.fairfaxcounty.gov/dfs/disabilities/complete-guide-to-services.htm</a:t>
            </a:r>
            <a:r>
              <a:rPr lang="en-US" sz="1600" dirty="0"/>
              <a:t> ( Learning for the visually impaired persons)</a:t>
            </a:r>
          </a:p>
          <a:p>
            <a:r>
              <a:rPr lang="en-US" sz="1600" dirty="0">
                <a:hlinkClick r:id="rId3"/>
              </a:rPr>
              <a:t>http://www.fairfaxcounty.gov/oem/prepare/disabilities.htm</a:t>
            </a:r>
            <a:r>
              <a:rPr lang="en-US" sz="1600" dirty="0"/>
              <a:t> ( Fairfax county special needs program)</a:t>
            </a:r>
          </a:p>
          <a:p>
            <a:endParaRPr lang="en-US" sz="1600" dirty="0"/>
          </a:p>
          <a:p>
            <a:r>
              <a:rPr lang="en-US" sz="1600" dirty="0"/>
              <a:t> </a:t>
            </a:r>
            <a:r>
              <a:rPr lang="en-US" sz="1600" dirty="0">
                <a:hlinkClick r:id="rId4"/>
              </a:rPr>
              <a:t>http://www.tsbvi.edu/program-and-administrative-resources/3247-the-unique-needs-of-the-visually-impaired-infant</a:t>
            </a:r>
            <a:r>
              <a:rPr lang="en-US" sz="1600" dirty="0"/>
              <a:t> ( Nations leading school for visually impaired learning)</a:t>
            </a:r>
          </a:p>
          <a:p>
            <a:r>
              <a:rPr lang="en-US" sz="1600" dirty="0">
                <a:hlinkClick r:id="rId5"/>
              </a:rPr>
              <a:t>http://visuallyimpairedpeople.org/</a:t>
            </a:r>
            <a:r>
              <a:rPr lang="en-US" sz="1600" dirty="0"/>
              <a:t> ( </a:t>
            </a:r>
            <a:r>
              <a:rPr lang="en-US" sz="1600" dirty="0" err="1"/>
              <a:t>Assoiciation</a:t>
            </a:r>
            <a:r>
              <a:rPr lang="en-US" sz="1600" dirty="0"/>
              <a:t> of visually impaired people)</a:t>
            </a:r>
          </a:p>
          <a:p>
            <a:r>
              <a:rPr lang="en-US" sz="1600" dirty="0">
                <a:hlinkClick r:id="rId6"/>
              </a:rPr>
              <a:t>http://www.afb.org/default.aspx</a:t>
            </a:r>
            <a:r>
              <a:rPr lang="en-US" sz="1600" dirty="0"/>
              <a:t> (American Association for blind)</a:t>
            </a:r>
          </a:p>
          <a:p>
            <a:r>
              <a:rPr lang="en-US" sz="1600" dirty="0">
                <a:hlinkClick r:id="rId7"/>
              </a:rPr>
              <a:t>http://www.visionaware.org/default.aspx</a:t>
            </a:r>
            <a:r>
              <a:rPr lang="en-US" sz="1600" dirty="0"/>
              <a:t> (Independent living for visually impaired)</a:t>
            </a:r>
          </a:p>
          <a:p>
            <a:r>
              <a:rPr lang="en-US" sz="1600" dirty="0">
                <a:hlinkClick r:id="rId8"/>
              </a:rPr>
              <a:t>http://www.pathstoliteracy.org/overview-assistive-technology</a:t>
            </a:r>
            <a:r>
              <a:rPr lang="en-US" sz="1600" dirty="0"/>
              <a:t> ( Assistive technology for visually impaired)</a:t>
            </a:r>
          </a:p>
          <a:p>
            <a:r>
              <a:rPr lang="en-US" sz="1600" dirty="0">
                <a:hlinkClick r:id="rId9"/>
              </a:rPr>
              <a:t>https://appadvice.com/applists/show/apps-for-the-visually-impaired</a:t>
            </a:r>
            <a:r>
              <a:rPr lang="en-US" sz="1600" dirty="0"/>
              <a:t> ( App advice for blind and visually impaired)</a:t>
            </a:r>
          </a:p>
          <a:p>
            <a:r>
              <a:rPr lang="en-US" sz="1600" dirty="0">
                <a:hlinkClick r:id="rId10"/>
              </a:rPr>
              <a:t>https://www.tensorflow.org/tutorials/image_recognition</a:t>
            </a:r>
            <a:r>
              <a:rPr lang="en-US" sz="1600" dirty="0"/>
              <a:t> ( Image recognition software and trends)</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0" indent="0">
              <a:buNone/>
            </a:pPr>
            <a:endParaRPr lang="en-US" dirty="0"/>
          </a:p>
        </p:txBody>
      </p:sp>
    </p:spTree>
    <p:extLst>
      <p:ext uri="{BB962C8B-B14F-4D97-AF65-F5344CB8AC3E}">
        <p14:creationId xmlns:p14="http://schemas.microsoft.com/office/powerpoint/2010/main" val="98074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solidFill>
                  <a:srgbClr val="FF0000"/>
                </a:solidFill>
              </a:rPr>
              <a:t>Journals and papers:</a:t>
            </a:r>
          </a:p>
          <a:p>
            <a:endParaRPr lang="en-US" dirty="0"/>
          </a:p>
          <a:p>
            <a:r>
              <a:rPr lang="en-US" dirty="0">
                <a:hlinkClick r:id="rId2"/>
              </a:rPr>
              <a:t>https://www.fhwa.dot.gov/advancedresearch/pubs/15040/15040.pdf</a:t>
            </a:r>
            <a:r>
              <a:rPr lang="en-US" dirty="0"/>
              <a:t>  - Assistive technology trends </a:t>
            </a:r>
          </a:p>
          <a:p>
            <a:r>
              <a:rPr lang="en-US" dirty="0"/>
              <a:t>Feature extraction and image recognition</a:t>
            </a:r>
          </a:p>
          <a:p>
            <a:pPr marL="0" indent="0">
              <a:buNone/>
            </a:pPr>
            <a:r>
              <a:rPr lang="en-US" dirty="0"/>
              <a:t>    Algebraic feature extraction of image for recognition</a:t>
            </a:r>
          </a:p>
          <a:p>
            <a:pPr marL="0" indent="0">
              <a:buNone/>
            </a:pPr>
            <a:r>
              <a:rPr lang="en-US" dirty="0">
                <a:hlinkClick r:id="rId3"/>
              </a:rPr>
              <a:t>http://www.sciencedirect.com/science/article/pii/003132039190063B</a:t>
            </a:r>
            <a:endParaRPr lang="en-US" dirty="0"/>
          </a:p>
          <a:p>
            <a:pPr marL="0" indent="0">
              <a:buNone/>
            </a:pPr>
            <a:endParaRPr lang="en-US" dirty="0"/>
          </a:p>
          <a:p>
            <a:pPr marL="0" indent="0">
              <a:buNone/>
            </a:pPr>
            <a:r>
              <a:rPr lang="en-US" dirty="0"/>
              <a:t> Traffic and Car plate recognition image extraction</a:t>
            </a:r>
          </a:p>
          <a:p>
            <a:pPr marL="0" indent="0">
              <a:buNone/>
            </a:pPr>
            <a:r>
              <a:rPr lang="en-US" dirty="0"/>
              <a:t>    </a:t>
            </a:r>
            <a:r>
              <a:rPr lang="en-US" dirty="0">
                <a:hlinkClick r:id="rId4"/>
              </a:rPr>
              <a:t>http://ieeexplore.ieee.org/document/703970/</a:t>
            </a: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061007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What is my Idea or Innovation?</a:t>
            </a:r>
          </a:p>
        </p:txBody>
      </p:sp>
      <p:sp>
        <p:nvSpPr>
          <p:cNvPr id="3" name="Content Placeholder 2"/>
          <p:cNvSpPr>
            <a:spLocks noGrp="1"/>
          </p:cNvSpPr>
          <p:nvPr>
            <p:ph idx="1"/>
          </p:nvPr>
        </p:nvSpPr>
        <p:spPr/>
        <p:txBody>
          <a:bodyPr>
            <a:normAutofit fontScale="62500" lnSpcReduction="20000"/>
          </a:bodyPr>
          <a:lstStyle/>
          <a:p>
            <a:endParaRPr lang="en-US" sz="3100" dirty="0">
              <a:solidFill>
                <a:srgbClr val="002060"/>
              </a:solidFill>
            </a:endParaRPr>
          </a:p>
          <a:p>
            <a:endParaRPr lang="en-US" sz="3100" dirty="0">
              <a:solidFill>
                <a:srgbClr val="002060"/>
              </a:solidFill>
            </a:endParaRPr>
          </a:p>
          <a:p>
            <a:r>
              <a:rPr lang="en-US" sz="3100" dirty="0">
                <a:solidFill>
                  <a:srgbClr val="002060"/>
                </a:solidFill>
              </a:rPr>
              <a:t>Mobile App for Visually Impaired persons to address their immediate needs:</a:t>
            </a:r>
          </a:p>
          <a:p>
            <a:endParaRPr lang="en-US" sz="3100" dirty="0">
              <a:solidFill>
                <a:srgbClr val="002060"/>
              </a:solidFill>
            </a:endParaRPr>
          </a:p>
          <a:p>
            <a:pPr>
              <a:buFont typeface="Wingdings" panose="05000000000000000000" pitchFamily="2" charset="2"/>
              <a:buChar char="ü"/>
            </a:pPr>
            <a:r>
              <a:rPr lang="en-US" sz="3100" dirty="0">
                <a:solidFill>
                  <a:srgbClr val="002060"/>
                </a:solidFill>
              </a:rPr>
              <a:t>Image Recognition: Using the mobile phone camera, Visually impaired person can compare the image and recognize the place or person.  </a:t>
            </a:r>
          </a:p>
          <a:p>
            <a:pPr marL="0" indent="0">
              <a:buNone/>
            </a:pPr>
            <a:endParaRPr lang="en-US" sz="3100" dirty="0">
              <a:solidFill>
                <a:srgbClr val="002060"/>
              </a:solidFill>
            </a:endParaRPr>
          </a:p>
          <a:p>
            <a:pPr>
              <a:buFont typeface="Wingdings" panose="05000000000000000000" pitchFamily="2" charset="2"/>
              <a:buChar char="ü"/>
            </a:pPr>
            <a:r>
              <a:rPr lang="en-US" sz="3100" dirty="0">
                <a:solidFill>
                  <a:srgbClr val="002060"/>
                </a:solidFill>
              </a:rPr>
              <a:t>Recognizing the current place and Location thru voice activated Service using Google Map Location Sensor.</a:t>
            </a:r>
          </a:p>
          <a:p>
            <a:pPr marL="0" indent="0">
              <a:buNone/>
            </a:pPr>
            <a:endParaRPr lang="en-US" sz="3100" dirty="0">
              <a:solidFill>
                <a:srgbClr val="002060"/>
              </a:solidFill>
            </a:endParaRPr>
          </a:p>
          <a:p>
            <a:pPr>
              <a:buFont typeface="Wingdings" panose="05000000000000000000" pitchFamily="2" charset="2"/>
              <a:buChar char="ü"/>
            </a:pPr>
            <a:r>
              <a:rPr lang="en-US" sz="3100" dirty="0">
                <a:solidFill>
                  <a:srgbClr val="002060"/>
                </a:solidFill>
              </a:rPr>
              <a:t>Remembering the navigation path, by storing landmarks of navigation in the mobile app.</a:t>
            </a:r>
          </a:p>
          <a:p>
            <a:pPr marL="0" indent="0">
              <a:buNone/>
            </a:pPr>
            <a:endParaRPr lang="en-US" sz="3100" dirty="0">
              <a:solidFill>
                <a:srgbClr val="002060"/>
              </a:solidFill>
            </a:endParaRPr>
          </a:p>
          <a:p>
            <a:pPr>
              <a:buFont typeface="Wingdings" panose="05000000000000000000" pitchFamily="2" charset="2"/>
              <a:buChar char="ü"/>
            </a:pPr>
            <a:r>
              <a:rPr lang="en-US" sz="3100" dirty="0">
                <a:solidFill>
                  <a:srgbClr val="002060"/>
                </a:solidFill>
              </a:rPr>
              <a:t>Using Microsoft Azure Image Recognition / Face recognition software as service for identifying the known and unknown places.</a:t>
            </a:r>
            <a:r>
              <a:rPr lang="en-US" dirty="0">
                <a:solidFill>
                  <a:srgbClr val="002060"/>
                </a:solidFill>
              </a:rPr>
              <a:t>  </a:t>
            </a:r>
          </a:p>
          <a:p>
            <a:pPr marL="0" indent="0">
              <a:buNone/>
            </a:pPr>
            <a:r>
              <a:rPr lang="en-US" dirty="0">
                <a:solidFill>
                  <a:srgbClr val="002060"/>
                </a:solidFill>
              </a:rPr>
              <a:t>   </a:t>
            </a:r>
            <a:endParaRPr lang="en-US" dirty="0"/>
          </a:p>
        </p:txBody>
      </p:sp>
    </p:spTree>
    <p:extLst>
      <p:ext uri="{BB962C8B-B14F-4D97-AF65-F5344CB8AC3E}">
        <p14:creationId xmlns:p14="http://schemas.microsoft.com/office/powerpoint/2010/main" val="362145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How does it work?	</a:t>
            </a:r>
          </a:p>
        </p:txBody>
      </p:sp>
      <p:sp>
        <p:nvSpPr>
          <p:cNvPr id="3" name="Content Placeholder 2"/>
          <p:cNvSpPr>
            <a:spLocks noGrp="1"/>
          </p:cNvSpPr>
          <p:nvPr>
            <p:ph idx="1"/>
          </p:nvPr>
        </p:nvSpPr>
        <p:spPr>
          <a:xfrm>
            <a:off x="609600" y="1447800"/>
            <a:ext cx="8229600" cy="4876800"/>
          </a:xfrm>
        </p:spPr>
        <p:txBody>
          <a:bodyPr>
            <a:normAutofit fontScale="85000" lnSpcReduction="10000"/>
          </a:bodyPr>
          <a:lstStyle/>
          <a:p>
            <a:pPr>
              <a:buFont typeface="Wingdings" panose="05000000000000000000" pitchFamily="2" charset="2"/>
              <a:buChar char="q"/>
            </a:pPr>
            <a:endParaRPr lang="en-US" dirty="0"/>
          </a:p>
          <a:p>
            <a:pPr marL="0" indent="0">
              <a:buNone/>
            </a:pPr>
            <a:r>
              <a:rPr lang="en-US" b="1" dirty="0">
                <a:solidFill>
                  <a:srgbClr val="FF0000"/>
                </a:solidFill>
              </a:rPr>
              <a:t>Navigation</a:t>
            </a:r>
            <a:r>
              <a:rPr lang="en-US" dirty="0"/>
              <a:t>:</a:t>
            </a:r>
          </a:p>
          <a:p>
            <a:pPr>
              <a:buFont typeface="Wingdings" panose="05000000000000000000" pitchFamily="2" charset="2"/>
              <a:buChar char="q"/>
            </a:pPr>
            <a:r>
              <a:rPr lang="en-US" dirty="0"/>
              <a:t>Location Sensor:  Google Android Location Sensor can identify the current Latitude, Longitude and Address of any place.  </a:t>
            </a:r>
          </a:p>
          <a:p>
            <a:pPr marL="0" indent="0">
              <a:buNone/>
            </a:pPr>
            <a:endParaRPr lang="en-US" dirty="0"/>
          </a:p>
          <a:p>
            <a:pPr>
              <a:buFont typeface="Wingdings" panose="05000000000000000000" pitchFamily="2" charset="2"/>
              <a:buChar char="q"/>
            </a:pPr>
            <a:r>
              <a:rPr lang="en-US" dirty="0"/>
              <a:t>Remembering Location: Using </a:t>
            </a:r>
            <a:r>
              <a:rPr lang="en-US" dirty="0" err="1"/>
              <a:t>TinyDB</a:t>
            </a:r>
            <a:r>
              <a:rPr lang="en-US" dirty="0"/>
              <a:t> in the Mobile App or cloud storage, the location is stored in order.</a:t>
            </a:r>
          </a:p>
          <a:p>
            <a:pPr marL="0" indent="0">
              <a:buNone/>
            </a:pPr>
            <a:endParaRPr lang="en-US" dirty="0"/>
          </a:p>
          <a:p>
            <a:pPr>
              <a:buFont typeface="Wingdings" panose="05000000000000000000" pitchFamily="2" charset="2"/>
              <a:buChar char="q"/>
            </a:pPr>
            <a:r>
              <a:rPr lang="en-US" dirty="0"/>
              <a:t>Traversing back is possible, by selecting the remembered location and current location with the help of Google Map application.</a:t>
            </a:r>
          </a:p>
          <a:p>
            <a:pPr marL="0" indent="0">
              <a:buNone/>
            </a:pPr>
            <a:endParaRPr lang="en-US" dirty="0"/>
          </a:p>
          <a:p>
            <a:pPr>
              <a:buFont typeface="Wingdings" panose="05000000000000000000" pitchFamily="2" charset="2"/>
              <a:buChar char="q"/>
            </a:pPr>
            <a:r>
              <a:rPr lang="en-US" dirty="0" err="1"/>
              <a:t>TextToSpeech</a:t>
            </a:r>
            <a:r>
              <a:rPr lang="en-US" dirty="0"/>
              <a:t> API makes it easier to communicate through voice from Text.</a:t>
            </a:r>
          </a:p>
          <a:p>
            <a:pPr>
              <a:buFont typeface="Wingdings" panose="05000000000000000000" pitchFamily="2" charset="2"/>
              <a:buChar char="q"/>
            </a:pPr>
            <a:endParaRPr lang="en-US" dirty="0"/>
          </a:p>
          <a:p>
            <a:pPr>
              <a:buFont typeface="Wingdings" panose="05000000000000000000" pitchFamily="2" charset="2"/>
              <a:buChar char="q"/>
            </a:pPr>
            <a:r>
              <a:rPr lang="en-US" dirty="0"/>
              <a:t>Current Location is given over the Voice by using </a:t>
            </a:r>
            <a:r>
              <a:rPr lang="en-US" dirty="0" err="1"/>
              <a:t>TexttoSpeech</a:t>
            </a:r>
            <a:r>
              <a:rPr lang="en-US" dirty="0"/>
              <a:t>.</a:t>
            </a:r>
          </a:p>
          <a:p>
            <a:pPr marL="0" indent="0">
              <a:buNone/>
            </a:pPr>
            <a:endParaRPr lang="en-US" dirty="0"/>
          </a:p>
        </p:txBody>
      </p:sp>
    </p:spTree>
    <p:extLst>
      <p:ext uri="{BB962C8B-B14F-4D97-AF65-F5344CB8AC3E}">
        <p14:creationId xmlns:p14="http://schemas.microsoft.com/office/powerpoint/2010/main" val="250990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How does it work?	</a:t>
            </a:r>
          </a:p>
        </p:txBody>
      </p:sp>
      <p:sp>
        <p:nvSpPr>
          <p:cNvPr id="3" name="Content Placeholder 2"/>
          <p:cNvSpPr>
            <a:spLocks noGrp="1"/>
          </p:cNvSpPr>
          <p:nvPr>
            <p:ph idx="1"/>
          </p:nvPr>
        </p:nvSpPr>
        <p:spPr>
          <a:xfrm>
            <a:off x="609600" y="1447800"/>
            <a:ext cx="8229600" cy="4876800"/>
          </a:xfrm>
        </p:spPr>
        <p:txBody>
          <a:bodyPr>
            <a:normAutofit fontScale="92500" lnSpcReduction="20000"/>
          </a:bodyPr>
          <a:lstStyle/>
          <a:p>
            <a:pPr>
              <a:buFont typeface="Wingdings" panose="05000000000000000000" pitchFamily="2" charset="2"/>
              <a:buChar char="q"/>
            </a:pPr>
            <a:endParaRPr lang="en-US" dirty="0"/>
          </a:p>
          <a:p>
            <a:pPr marL="0" indent="0">
              <a:buNone/>
            </a:pPr>
            <a:r>
              <a:rPr lang="en-US" b="1" dirty="0">
                <a:solidFill>
                  <a:srgbClr val="FF0000"/>
                </a:solidFill>
              </a:rPr>
              <a:t>Recognition:</a:t>
            </a:r>
            <a:endParaRPr lang="en-US" dirty="0"/>
          </a:p>
          <a:p>
            <a:pPr>
              <a:buFont typeface="Wingdings" panose="05000000000000000000" pitchFamily="2" charset="2"/>
              <a:buChar char="q"/>
            </a:pPr>
            <a:r>
              <a:rPr lang="en-US" dirty="0"/>
              <a:t>Image selection: Mobile Camera is used to take the picture of people or surroundings. </a:t>
            </a:r>
          </a:p>
          <a:p>
            <a:pPr marL="0" indent="0">
              <a:buNone/>
            </a:pPr>
            <a:endParaRPr lang="en-US" dirty="0"/>
          </a:p>
          <a:p>
            <a:pPr>
              <a:buFont typeface="Wingdings" panose="05000000000000000000" pitchFamily="2" charset="2"/>
              <a:buChar char="q"/>
            </a:pPr>
            <a:r>
              <a:rPr lang="en-US" dirty="0"/>
              <a:t>Image storage: Google Drive is used to upload/Store the Images.</a:t>
            </a:r>
          </a:p>
          <a:p>
            <a:pPr marL="0" indent="0">
              <a:buNone/>
            </a:pPr>
            <a:endParaRPr lang="en-US" dirty="0"/>
          </a:p>
          <a:p>
            <a:pPr>
              <a:buFont typeface="Wingdings" panose="05000000000000000000" pitchFamily="2" charset="2"/>
              <a:buChar char="q"/>
            </a:pPr>
            <a:r>
              <a:rPr lang="en-US" dirty="0"/>
              <a:t>Identifying the Known people and Places:  Image comparison is done using the Google Image comparison.  New people or known places can be added to the library for future recognition.</a:t>
            </a:r>
          </a:p>
          <a:p>
            <a:pPr marL="0" indent="0">
              <a:buNone/>
            </a:pPr>
            <a:endParaRPr lang="en-US" dirty="0"/>
          </a:p>
          <a:p>
            <a:pPr>
              <a:buFont typeface="Wingdings" panose="05000000000000000000" pitchFamily="2" charset="2"/>
              <a:buChar char="q"/>
            </a:pPr>
            <a:r>
              <a:rPr lang="en-US" dirty="0"/>
              <a:t>Unknown places and Surroundings:  Image and Vision analytics provided by Cloud Engine make it easier to identify the image characteristics and convey the same through voice.</a:t>
            </a:r>
          </a:p>
        </p:txBody>
      </p:sp>
    </p:spTree>
    <p:extLst>
      <p:ext uri="{BB962C8B-B14F-4D97-AF65-F5344CB8AC3E}">
        <p14:creationId xmlns:p14="http://schemas.microsoft.com/office/powerpoint/2010/main" val="33372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Image comparison?</a:t>
            </a:r>
          </a:p>
        </p:txBody>
      </p:sp>
      <p:sp>
        <p:nvSpPr>
          <p:cNvPr id="3" name="Content Placeholder 2"/>
          <p:cNvSpPr>
            <a:spLocks noGrp="1"/>
          </p:cNvSpPr>
          <p:nvPr>
            <p:ph idx="1"/>
          </p:nvPr>
        </p:nvSpPr>
        <p:spPr/>
        <p:txBody>
          <a:bodyPr>
            <a:normAutofit fontScale="85000" lnSpcReduction="10000"/>
          </a:bodyPr>
          <a:lstStyle/>
          <a:p>
            <a:pPr>
              <a:buFont typeface="Wingdings" panose="05000000000000000000" pitchFamily="2" charset="2"/>
              <a:buChar char="q"/>
            </a:pPr>
            <a:r>
              <a:rPr lang="en-US" dirty="0"/>
              <a:t>Comparing Images was always a challenge and still a challenge.  The power of cloud made the image comparison possible.  </a:t>
            </a:r>
          </a:p>
          <a:p>
            <a:pPr>
              <a:buFont typeface="Wingdings" panose="05000000000000000000" pitchFamily="2" charset="2"/>
              <a:buChar char="q"/>
            </a:pPr>
            <a:r>
              <a:rPr lang="en-US" dirty="0"/>
              <a:t>How are images compared?</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Images are stored as pixels with R, G, B ( Red, Green , Blue and intensity).  The combination of these make the image.</a:t>
            </a:r>
          </a:p>
          <a:p>
            <a:pPr lvl="1">
              <a:buFont typeface="Wingdings" panose="05000000000000000000" pitchFamily="2" charset="2"/>
              <a:buChar char="Ø"/>
            </a:pPr>
            <a:r>
              <a:rPr lang="en-US" dirty="0"/>
              <a:t>Images cannot be compared like strings or numerals.  For example if we try to compare the picture of a face in front view and side view of the same person, the results would prove to be mismatch.  </a:t>
            </a:r>
          </a:p>
          <a:p>
            <a:pPr lvl="1">
              <a:buFont typeface="Wingdings" panose="05000000000000000000" pitchFamily="2" charset="2"/>
              <a:buChar char="Ø"/>
            </a:pPr>
            <a:r>
              <a:rPr lang="en-US" dirty="0"/>
              <a:t>One common way the cloud engine compares these images is to convert these images to Black and White and compare their intensity in the black and white instead of comparing all combinations of colors.</a:t>
            </a:r>
          </a:p>
          <a:p>
            <a:pPr lvl="1">
              <a:buFont typeface="Wingdings" panose="05000000000000000000" pitchFamily="2" charset="2"/>
              <a:buChar char="Ø"/>
            </a:pPr>
            <a:r>
              <a:rPr lang="en-US" dirty="0"/>
              <a:t>Images are classified based on their features. </a:t>
            </a:r>
          </a:p>
          <a:p>
            <a:pPr lvl="1">
              <a:buFont typeface="Wingdings" panose="05000000000000000000" pitchFamily="2" charset="2"/>
              <a:buChar char="Ø"/>
            </a:pPr>
            <a:r>
              <a:rPr lang="en-US" dirty="0"/>
              <a:t>The features are compared to identify the images. </a:t>
            </a:r>
          </a:p>
          <a:p>
            <a:pPr lvl="1">
              <a:buFont typeface="Wingdings" panose="05000000000000000000" pitchFamily="2" charset="2"/>
              <a:buChar char="Ø"/>
            </a:pPr>
            <a:r>
              <a:rPr lang="en-US" dirty="0"/>
              <a:t>Since the whole logic is provided us to as service by the cloud engine, it is up to us to figure out how do we use these to make the life better for our community?</a:t>
            </a:r>
          </a:p>
          <a:p>
            <a:pPr lvl="1">
              <a:buFont typeface="Wingdings" panose="05000000000000000000" pitchFamily="2" charset="2"/>
              <a:buChar char="Ø"/>
            </a:pPr>
            <a:endParaRPr lang="en-US" dirty="0"/>
          </a:p>
          <a:p>
            <a:pPr marL="274320" lvl="1" indent="0">
              <a:buNone/>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marL="274320" lvl="1" indent="0">
              <a:buNone/>
            </a:pPr>
            <a:endParaRPr lang="en-US" dirty="0"/>
          </a:p>
        </p:txBody>
      </p:sp>
    </p:spTree>
    <p:extLst>
      <p:ext uri="{BB962C8B-B14F-4D97-AF65-F5344CB8AC3E}">
        <p14:creationId xmlns:p14="http://schemas.microsoft.com/office/powerpoint/2010/main" val="1813616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does GPS work ? </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dirty="0"/>
              <a:t>Locations are identified by the latitude and longitude. </a:t>
            </a:r>
          </a:p>
          <a:p>
            <a:pPr>
              <a:buFont typeface="Wingdings" panose="05000000000000000000" pitchFamily="2" charset="2"/>
              <a:buChar char="q"/>
            </a:pPr>
            <a:r>
              <a:rPr lang="en-US" dirty="0"/>
              <a:t>Locations sensor uses the GPS in the Android Phone to identify the current latitude and longitude. </a:t>
            </a:r>
          </a:p>
          <a:p>
            <a:pPr>
              <a:buFont typeface="Wingdings" panose="05000000000000000000" pitchFamily="2" charset="2"/>
              <a:buChar char="q"/>
            </a:pPr>
            <a:r>
              <a:rPr lang="en-US" dirty="0"/>
              <a:t>Google maps provide the option to convert the latitude and longitude to address location. </a:t>
            </a:r>
          </a:p>
          <a:p>
            <a:pPr>
              <a:buFont typeface="Wingdings" panose="05000000000000000000" pitchFamily="2" charset="2"/>
              <a:buChar char="q"/>
            </a:pPr>
            <a:r>
              <a:rPr lang="en-US" dirty="0"/>
              <a:t>GPS identifies the mapping of any place in the earth by comparing the data from 3 different satellites and uniquely identifies any place in the earth. </a:t>
            </a:r>
          </a:p>
          <a:p>
            <a:pPr>
              <a:buFont typeface="Wingdings" panose="05000000000000000000" pitchFamily="2" charset="2"/>
              <a:buChar char="q"/>
            </a:pPr>
            <a:r>
              <a:rPr lang="en-US" dirty="0"/>
              <a:t>As the app stores the latitude and longitude the directions are mapped.</a:t>
            </a:r>
          </a:p>
          <a:p>
            <a:pPr marL="274320" lvl="1" indent="0">
              <a:buNone/>
            </a:pPr>
            <a:endParaRPr lang="en-US" dirty="0"/>
          </a:p>
          <a:p>
            <a:pPr marL="274320" lvl="1" indent="0">
              <a:buNone/>
            </a:pPr>
            <a:endParaRPr lang="en-US" dirty="0"/>
          </a:p>
          <a:p>
            <a:pPr marL="274320" lvl="1" indent="0">
              <a:buNone/>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marL="274320" lvl="1" indent="0">
              <a:buNone/>
            </a:pPr>
            <a:endParaRPr lang="en-US" dirty="0"/>
          </a:p>
        </p:txBody>
      </p:sp>
    </p:spTree>
    <p:extLst>
      <p:ext uri="{BB962C8B-B14F-4D97-AF65-F5344CB8AC3E}">
        <p14:creationId xmlns:p14="http://schemas.microsoft.com/office/powerpoint/2010/main" val="270321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What do I require?</a:t>
            </a:r>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ü"/>
            </a:pPr>
            <a:r>
              <a:rPr lang="en-US" dirty="0"/>
              <a:t>Android Phone</a:t>
            </a:r>
          </a:p>
          <a:p>
            <a:pPr marL="0" indent="0">
              <a:buNone/>
            </a:pPr>
            <a:endParaRPr lang="en-US" dirty="0"/>
          </a:p>
          <a:p>
            <a:pPr>
              <a:buFont typeface="Wingdings" panose="05000000000000000000" pitchFamily="2" charset="2"/>
              <a:buChar char="ü"/>
            </a:pPr>
            <a:r>
              <a:rPr lang="en-US" dirty="0"/>
              <a:t>Microsoft Cognitive Services API – Vision / Face APs</a:t>
            </a:r>
          </a:p>
          <a:p>
            <a:pPr marL="274320" lvl="1" indent="0">
              <a:buNone/>
            </a:pPr>
            <a:endParaRPr lang="en-US" dirty="0"/>
          </a:p>
          <a:p>
            <a:pPr lvl="1">
              <a:buFont typeface="Wingdings" panose="05000000000000000000" pitchFamily="2" charset="2"/>
              <a:buChar char="ü"/>
            </a:pPr>
            <a:r>
              <a:rPr lang="en-US" dirty="0"/>
              <a:t>MIT Mobile App Inventor</a:t>
            </a:r>
          </a:p>
          <a:p>
            <a:pPr lvl="1">
              <a:buFont typeface="Wingdings" panose="05000000000000000000" pitchFamily="2" charset="2"/>
              <a:buChar char="ü"/>
            </a:pPr>
            <a:r>
              <a:rPr lang="en-US" dirty="0"/>
              <a:t>Microsoft Vision API for Image feature analysis </a:t>
            </a:r>
          </a:p>
          <a:p>
            <a:pPr lvl="1">
              <a:buFont typeface="Wingdings" panose="05000000000000000000" pitchFamily="2" charset="2"/>
              <a:buChar char="ü"/>
            </a:pPr>
            <a:r>
              <a:rPr lang="en-US" dirty="0"/>
              <a:t>Microsoft </a:t>
            </a:r>
            <a:r>
              <a:rPr lang="en-US" dirty="0" err="1"/>
              <a:t>Recogntion</a:t>
            </a:r>
            <a:r>
              <a:rPr lang="en-US" dirty="0"/>
              <a:t> API for Image Recognition</a:t>
            </a:r>
          </a:p>
          <a:p>
            <a:pPr lvl="1">
              <a:buFont typeface="Wingdings" panose="05000000000000000000" pitchFamily="2" charset="2"/>
              <a:buChar char="ü"/>
            </a:pPr>
            <a:r>
              <a:rPr lang="en-US" dirty="0"/>
              <a:t>Mobile App Inventor</a:t>
            </a:r>
          </a:p>
          <a:p>
            <a:pPr lvl="1">
              <a:buFont typeface="Wingdings" panose="05000000000000000000" pitchFamily="2" charset="2"/>
              <a:buChar char="ü"/>
            </a:pPr>
            <a:r>
              <a:rPr lang="en-US" dirty="0"/>
              <a:t>Amazon EC2 instance for hosting the web application</a:t>
            </a:r>
          </a:p>
          <a:p>
            <a:pPr lvl="1">
              <a:buFont typeface="Wingdings" panose="05000000000000000000" pitchFamily="2" charset="2"/>
              <a:buChar char="ü"/>
            </a:pPr>
            <a:r>
              <a:rPr lang="en-US" dirty="0"/>
              <a:t>PHP IDE </a:t>
            </a:r>
          </a:p>
          <a:p>
            <a:pPr lvl="1">
              <a:buFont typeface="Wingdings" panose="05000000000000000000" pitchFamily="2" charset="2"/>
              <a:buChar char="ü"/>
            </a:pPr>
            <a:r>
              <a:rPr lang="en-US" dirty="0"/>
              <a:t>Amazon S3 cloud storage  </a:t>
            </a:r>
          </a:p>
          <a:p>
            <a:pPr lvl="1">
              <a:buFont typeface="Wingdings" panose="05000000000000000000" pitchFamily="2" charset="2"/>
              <a:buChar char="ü"/>
            </a:pPr>
            <a:endParaRPr lang="en-US" dirty="0"/>
          </a:p>
          <a:p>
            <a:pPr>
              <a:buFont typeface="Wingdings" panose="05000000000000000000" pitchFamily="2" charset="2"/>
              <a:buChar char="ü"/>
            </a:pPr>
            <a:r>
              <a:rPr lang="en-US" dirty="0"/>
              <a:t>Any programming Language ( PHP)</a:t>
            </a:r>
          </a:p>
          <a:p>
            <a:pPr>
              <a:buFont typeface="Wingdings" panose="05000000000000000000" pitchFamily="2" charset="2"/>
              <a:buChar char="ü"/>
            </a:pPr>
            <a:r>
              <a:rPr lang="en-US" dirty="0"/>
              <a:t>Commonly recognized Images</a:t>
            </a:r>
          </a:p>
        </p:txBody>
      </p:sp>
    </p:spTree>
    <p:extLst>
      <p:ext uri="{BB962C8B-B14F-4D97-AF65-F5344CB8AC3E}">
        <p14:creationId xmlns:p14="http://schemas.microsoft.com/office/powerpoint/2010/main" val="5126633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3565</TotalTime>
  <Words>2457</Words>
  <Application>Microsoft Office PowerPoint</Application>
  <PresentationFormat>On-screen Show (4:3)</PresentationFormat>
  <Paragraphs>321</Paragraphs>
  <Slides>32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Wingdings</vt:lpstr>
      <vt:lpstr>Clarity</vt:lpstr>
      <vt:lpstr>Seeing IS BELIEVING – ASSISTIVE TECHNOLOGY FOR PARTIALLY SIGHTED</vt:lpstr>
      <vt:lpstr>Underlying Problem</vt:lpstr>
      <vt:lpstr>Common Problems for Partially Sighted people</vt:lpstr>
      <vt:lpstr>What is my Idea or Innovation?</vt:lpstr>
      <vt:lpstr>How does it work? </vt:lpstr>
      <vt:lpstr>How does it work? </vt:lpstr>
      <vt:lpstr>What is Image comparison?</vt:lpstr>
      <vt:lpstr>How does GPS work ? </vt:lpstr>
      <vt:lpstr>What do I require?</vt:lpstr>
      <vt:lpstr>Architecture</vt:lpstr>
      <vt:lpstr>Technical Drawing</vt:lpstr>
      <vt:lpstr>Technical Drawing</vt:lpstr>
      <vt:lpstr>Mobile App Prototype model built</vt:lpstr>
      <vt:lpstr>Amazon Cloud storage for images</vt:lpstr>
      <vt:lpstr>MIT Mobile App Inventor – Design block for Location Sensor  Voice activation of Address information</vt:lpstr>
      <vt:lpstr>Image analysis – Invoking Web PHP</vt:lpstr>
      <vt:lpstr>PHP web application for image analysis</vt:lpstr>
      <vt:lpstr>PHP web application continued</vt:lpstr>
      <vt:lpstr>Mobile app result pictures </vt:lpstr>
      <vt:lpstr>Face recognition and Identification using Cloud Face API</vt:lpstr>
      <vt:lpstr>Experiment Results</vt:lpstr>
      <vt:lpstr>Experiment Results</vt:lpstr>
      <vt:lpstr>Experiment Results</vt:lpstr>
      <vt:lpstr>Experiment Results</vt:lpstr>
      <vt:lpstr>Experiment results</vt:lpstr>
      <vt:lpstr>Recognizing  People</vt:lpstr>
      <vt:lpstr> </vt:lpstr>
      <vt:lpstr>Cost Involved</vt:lpstr>
      <vt:lpstr>Challenges and ideas to ponder</vt:lpstr>
      <vt:lpstr>Ideas to Enhance</vt:lpstr>
      <vt:lpstr>References</vt:lpstr>
      <vt:lpstr>References</vt:lpstr>
    </vt:vector>
  </TitlesOfParts>
  <Company>Verizon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Sankararaman, Siva</dc:creator>
  <cp:lastModifiedBy>siva sankararaman</cp:lastModifiedBy>
  <cp:revision>85</cp:revision>
  <cp:lastPrinted>2016-10-24T01:14:29Z</cp:lastPrinted>
  <dcterms:created xsi:type="dcterms:W3CDTF">2016-10-19T17:38:47Z</dcterms:created>
  <dcterms:modified xsi:type="dcterms:W3CDTF">2020-12-31T00:59:11Z</dcterms:modified>
</cp:coreProperties>
</file>